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7" r:id="rId4"/>
    <p:sldId id="266" r:id="rId5"/>
    <p:sldId id="268" r:id="rId6"/>
    <p:sldId id="303" r:id="rId7"/>
    <p:sldId id="304" r:id="rId8"/>
    <p:sldId id="305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13" r:id="rId18"/>
    <p:sldId id="278" r:id="rId19"/>
    <p:sldId id="281" r:id="rId20"/>
    <p:sldId id="282" r:id="rId21"/>
    <p:sldId id="283" r:id="rId22"/>
    <p:sldId id="292" r:id="rId23"/>
    <p:sldId id="291" r:id="rId24"/>
    <p:sldId id="293" r:id="rId25"/>
    <p:sldId id="320" r:id="rId26"/>
    <p:sldId id="321" r:id="rId27"/>
    <p:sldId id="287" r:id="rId28"/>
    <p:sldId id="295" r:id="rId29"/>
    <p:sldId id="289" r:id="rId30"/>
    <p:sldId id="296" r:id="rId31"/>
    <p:sldId id="290" r:id="rId32"/>
    <p:sldId id="299" r:id="rId33"/>
    <p:sldId id="308" r:id="rId34"/>
    <p:sldId id="318" r:id="rId35"/>
    <p:sldId id="319" r:id="rId36"/>
    <p:sldId id="300" r:id="rId37"/>
  </p:sldIdLst>
  <p:sldSz cx="9144000" cy="6858000" type="screen4x3"/>
  <p:notesSz cx="6797675" cy="987425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 и содержание" id="{8A4B93C2-A83C-4B28-821A-58B96C39FA06}">
          <p14:sldIdLst>
            <p14:sldId id="256"/>
          </p14:sldIdLst>
        </p14:section>
        <p14:section name="Введение" id="{E33B0D5F-C424-4A6B-AACD-FF5C2D4B9B65}">
          <p14:sldIdLst>
            <p14:sldId id="267"/>
            <p14:sldId id="266"/>
          </p14:sldIdLst>
        </p14:section>
        <p14:section name="Глава 1" id="{5F6A1F03-6E4B-43FE-9FC3-C6CE73C88FBB}">
          <p14:sldIdLst>
            <p14:sldId id="268"/>
            <p14:sldId id="303"/>
            <p14:sldId id="304"/>
          </p14:sldIdLst>
        </p14:section>
        <p14:section name="Глава 2" id="{8DF92D88-3775-4983-BCE6-17FA85D0CEAC}">
          <p14:sldIdLst>
            <p14:sldId id="305"/>
            <p14:sldId id="270"/>
            <p14:sldId id="271"/>
            <p14:sldId id="272"/>
          </p14:sldIdLst>
        </p14:section>
        <p14:section name="Глава 3" id="{CE2F73F0-13A9-45E3-A252-7629E69D87EF}">
          <p14:sldIdLst>
            <p14:sldId id="273"/>
            <p14:sldId id="274"/>
            <p14:sldId id="275"/>
            <p14:sldId id="276"/>
            <p14:sldId id="277"/>
            <p14:sldId id="313"/>
            <p14:sldId id="278"/>
            <p14:sldId id="281"/>
          </p14:sldIdLst>
        </p14:section>
        <p14:section name="Глава 4" id="{84E8ADA5-4B01-4342-B008-8C39B32C9456}">
          <p14:sldIdLst>
            <p14:sldId id="282"/>
            <p14:sldId id="283"/>
            <p14:sldId id="292"/>
            <p14:sldId id="291"/>
            <p14:sldId id="293"/>
            <p14:sldId id="320"/>
            <p14:sldId id="321"/>
            <p14:sldId id="287"/>
            <p14:sldId id="295"/>
            <p14:sldId id="289"/>
            <p14:sldId id="296"/>
            <p14:sldId id="290"/>
          </p14:sldIdLst>
        </p14:section>
        <p14:section name="Глава 5" id="{2DB7557A-20D4-4C1D-BA9B-54FDA26618C0}">
          <p14:sldIdLst/>
        </p14:section>
        <p14:section name="Заключение" id="{4841C028-358F-45F0-AE8C-0F45EC8F82A8}">
          <p14:sldIdLst>
            <p14:sldId id="299"/>
          </p14:sldIdLst>
        </p14:section>
        <p14:section name="Ссылки и литература" id="{2DE8F8A4-37F6-46CC-BE4B-4F59865CACF7}">
          <p14:sldIdLst>
            <p14:sldId id="308"/>
            <p14:sldId id="318"/>
            <p14:sldId id="319"/>
          </p14:sldIdLst>
        </p14:section>
        <p14:section name="Спасибо за внимание" id="{F3437995-243F-4982-B29E-04A74710B5D4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6" autoAdjust="0"/>
    <p:restoredTop sz="96408" autoAdjust="0"/>
  </p:normalViewPr>
  <p:slideViewPr>
    <p:cSldViewPr>
      <p:cViewPr varScale="1">
        <p:scale>
          <a:sx n="108" d="100"/>
          <a:sy n="108" d="100"/>
        </p:scale>
        <p:origin x="1248" y="78"/>
      </p:cViewPr>
      <p:guideLst>
        <p:guide orient="horz" pos="2160"/>
        <p:guide pos="2880"/>
        <p:guide pos="2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EADD9-F67D-41F5-BA4C-3C84956E7F46}" type="doc">
      <dgm:prSet loTypeId="urn:microsoft.com/office/officeart/2005/8/layout/vList5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4EE5CD8-078F-4590-BF9C-A341A294A016}">
      <dgm:prSet phldrT="[Text]" custT="1"/>
      <dgm:spPr/>
      <dgm:t>
        <a:bodyPr/>
        <a:lstStyle/>
        <a:p>
          <a:r>
            <a:rPr lang="ru-RU" sz="2400" dirty="0"/>
            <a:t>1</a:t>
          </a:r>
        </a:p>
      </dgm:t>
    </dgm:pt>
    <dgm:pt modelId="{BB568D76-3363-43D3-B00C-3359A643216C}" type="parTrans" cxnId="{F40F9561-0D4C-44CF-91EF-A92B1DBDE44B}">
      <dgm:prSet/>
      <dgm:spPr/>
      <dgm:t>
        <a:bodyPr/>
        <a:lstStyle/>
        <a:p>
          <a:endParaRPr lang="ru-RU" sz="3200"/>
        </a:p>
      </dgm:t>
    </dgm:pt>
    <dgm:pt modelId="{CF9FB981-E6ED-4440-AC98-4E4E2ABA2C55}" type="sibTrans" cxnId="{F40F9561-0D4C-44CF-91EF-A92B1DBDE44B}">
      <dgm:prSet/>
      <dgm:spPr/>
      <dgm:t>
        <a:bodyPr/>
        <a:lstStyle/>
        <a:p>
          <a:endParaRPr lang="ru-RU" sz="3200"/>
        </a:p>
      </dgm:t>
    </dgm:pt>
    <dgm:pt modelId="{AA046201-5C4D-445E-BF0B-5C6D2B0A1945}">
      <dgm:prSet phldrT="[Text]" custT="1"/>
      <dgm:spPr/>
      <dgm:t>
        <a:bodyPr/>
        <a:lstStyle/>
        <a:p>
          <a:r>
            <a:rPr lang="ru-RU" sz="2400"/>
            <a:t>2</a:t>
          </a:r>
        </a:p>
      </dgm:t>
    </dgm:pt>
    <dgm:pt modelId="{FE92FC33-5E0F-4302-9E80-A69E8ACDDE56}" type="parTrans" cxnId="{B8AF1086-D7BE-446F-9133-738B599E9A7D}">
      <dgm:prSet/>
      <dgm:spPr/>
      <dgm:t>
        <a:bodyPr/>
        <a:lstStyle/>
        <a:p>
          <a:endParaRPr lang="ru-RU" sz="3200"/>
        </a:p>
      </dgm:t>
    </dgm:pt>
    <dgm:pt modelId="{40767EFF-7D52-4469-ACEE-7D28E67337E2}" type="sibTrans" cxnId="{B8AF1086-D7BE-446F-9133-738B599E9A7D}">
      <dgm:prSet/>
      <dgm:spPr/>
      <dgm:t>
        <a:bodyPr/>
        <a:lstStyle/>
        <a:p>
          <a:endParaRPr lang="ru-RU" sz="3200"/>
        </a:p>
      </dgm:t>
    </dgm:pt>
    <dgm:pt modelId="{C59269D0-92A5-481C-BA64-727AFB0DD545}">
      <dgm:prSet phldrT="[Text]" custT="1"/>
      <dgm:spPr/>
      <dgm:t>
        <a:bodyPr/>
        <a:lstStyle/>
        <a:p>
          <a:r>
            <a:rPr lang="ru-RU" sz="2400" dirty="0" smtClean="0"/>
            <a:t>Ракурс</a:t>
          </a:r>
          <a:endParaRPr lang="ru-RU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2CC84D-092F-422A-AA24-A4619DBBB7BE}" type="parTrans" cxnId="{9071FB3B-D26B-4384-BD1A-80C12C62D02C}">
      <dgm:prSet/>
      <dgm:spPr/>
      <dgm:t>
        <a:bodyPr/>
        <a:lstStyle/>
        <a:p>
          <a:endParaRPr lang="ru-RU" sz="3200"/>
        </a:p>
      </dgm:t>
    </dgm:pt>
    <dgm:pt modelId="{266DE8E8-1339-41C4-B9A7-6148496C7FA9}" type="sibTrans" cxnId="{9071FB3B-D26B-4384-BD1A-80C12C62D02C}">
      <dgm:prSet/>
      <dgm:spPr/>
      <dgm:t>
        <a:bodyPr/>
        <a:lstStyle/>
        <a:p>
          <a:endParaRPr lang="ru-RU" sz="3200"/>
        </a:p>
      </dgm:t>
    </dgm:pt>
    <dgm:pt modelId="{D1776C8F-2B10-4075-8DF7-7F65AB725ED5}">
      <dgm:prSet phldrT="[Text]" custT="1"/>
      <dgm:spPr/>
      <dgm:t>
        <a:bodyPr/>
        <a:lstStyle/>
        <a:p>
          <a:r>
            <a:rPr lang="ru-RU" sz="2400" dirty="0"/>
            <a:t>3</a:t>
          </a:r>
        </a:p>
      </dgm:t>
    </dgm:pt>
    <dgm:pt modelId="{7291E740-3E17-41B3-99D3-1D67AE37CC3F}" type="parTrans" cxnId="{7077B78D-FCDC-4519-8416-DC357ACD5043}">
      <dgm:prSet/>
      <dgm:spPr/>
      <dgm:t>
        <a:bodyPr/>
        <a:lstStyle/>
        <a:p>
          <a:endParaRPr lang="ru-RU" sz="3200"/>
        </a:p>
      </dgm:t>
    </dgm:pt>
    <dgm:pt modelId="{88B75C29-8054-417D-BCE3-878A55118F6D}" type="sibTrans" cxnId="{7077B78D-FCDC-4519-8416-DC357ACD5043}">
      <dgm:prSet/>
      <dgm:spPr/>
      <dgm:t>
        <a:bodyPr/>
        <a:lstStyle/>
        <a:p>
          <a:endParaRPr lang="ru-RU" sz="3200"/>
        </a:p>
      </dgm:t>
    </dgm:pt>
    <dgm:pt modelId="{1E4D3931-0DBD-4211-A24A-6AF364284B1E}">
      <dgm:prSet phldrT="[Text]" custT="1"/>
      <dgm:spPr/>
      <dgm:t>
        <a:bodyPr/>
        <a:lstStyle/>
        <a:p>
          <a:pPr marL="280988" indent="-280988"/>
          <a:r>
            <a:rPr lang="ru-RU" sz="2400" dirty="0" smtClean="0"/>
            <a:t>Проблемы освещенности объекта</a:t>
          </a:r>
          <a:endParaRPr lang="ru-RU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DAA3D9-7C63-4729-85B0-64C8AF644EEF}" type="sibTrans" cxnId="{63E4D827-0083-4625-9FD6-043D8D32091E}">
      <dgm:prSet/>
      <dgm:spPr/>
      <dgm:t>
        <a:bodyPr/>
        <a:lstStyle/>
        <a:p>
          <a:endParaRPr lang="ru-RU" sz="3200"/>
        </a:p>
      </dgm:t>
    </dgm:pt>
    <dgm:pt modelId="{FC93695B-FD0E-4353-B1FD-4328F4386DEC}" type="parTrans" cxnId="{63E4D827-0083-4625-9FD6-043D8D32091E}">
      <dgm:prSet/>
      <dgm:spPr/>
      <dgm:t>
        <a:bodyPr/>
        <a:lstStyle/>
        <a:p>
          <a:endParaRPr lang="ru-RU" sz="3200"/>
        </a:p>
      </dgm:t>
    </dgm:pt>
    <dgm:pt modelId="{94C686DD-2ECB-44A7-B192-24C308D4B85B}">
      <dgm:prSet phldrT="[Text]" custT="1"/>
      <dgm:spPr/>
      <dgm:t>
        <a:bodyPr/>
        <a:lstStyle/>
        <a:p>
          <a:r>
            <a:rPr lang="en-US" sz="2400" dirty="0" smtClean="0"/>
            <a:t>4</a:t>
          </a:r>
          <a:endParaRPr lang="ru-RU" sz="2400" dirty="0"/>
        </a:p>
      </dgm:t>
    </dgm:pt>
    <dgm:pt modelId="{BB401CB7-6835-41F3-9602-27047A2D2533}" type="parTrans" cxnId="{1B635363-CD64-4BF1-AF09-FE85AF8D6182}">
      <dgm:prSet/>
      <dgm:spPr/>
      <dgm:t>
        <a:bodyPr/>
        <a:lstStyle/>
        <a:p>
          <a:endParaRPr lang="ru-RU"/>
        </a:p>
      </dgm:t>
    </dgm:pt>
    <dgm:pt modelId="{A2530A01-46C7-4740-BD75-17E560111E84}" type="sibTrans" cxnId="{1B635363-CD64-4BF1-AF09-FE85AF8D6182}">
      <dgm:prSet/>
      <dgm:spPr/>
      <dgm:t>
        <a:bodyPr/>
        <a:lstStyle/>
        <a:p>
          <a:endParaRPr lang="ru-RU"/>
        </a:p>
      </dgm:t>
    </dgm:pt>
    <dgm:pt modelId="{7AB1B7D1-BC27-4512-B731-7CE1CCD548BE}">
      <dgm:prSet phldrT="[Text]" custT="1"/>
      <dgm:spPr/>
      <dgm:t>
        <a:bodyPr/>
        <a:lstStyle/>
        <a:p>
          <a:r>
            <a:rPr lang="ru-RU" sz="2400" b="0" i="0" dirty="0" smtClean="0"/>
            <a:t>Разрешение</a:t>
          </a:r>
          <a:endParaRPr lang="ru-RU" sz="2400" b="0" dirty="0"/>
        </a:p>
      </dgm:t>
    </dgm:pt>
    <dgm:pt modelId="{EFF661E5-FE17-40B1-BFF7-5428A5B1E40F}" type="parTrans" cxnId="{0678D580-9964-4A9F-97A0-29CB5EDE4079}">
      <dgm:prSet/>
      <dgm:spPr/>
      <dgm:t>
        <a:bodyPr/>
        <a:lstStyle/>
        <a:p>
          <a:endParaRPr lang="ru-RU"/>
        </a:p>
      </dgm:t>
    </dgm:pt>
    <dgm:pt modelId="{2C233839-1084-4AA6-92C4-D7C7B35AE572}" type="sibTrans" cxnId="{0678D580-9964-4A9F-97A0-29CB5EDE4079}">
      <dgm:prSet/>
      <dgm:spPr/>
      <dgm:t>
        <a:bodyPr/>
        <a:lstStyle/>
        <a:p>
          <a:endParaRPr lang="ru-RU"/>
        </a:p>
      </dgm:t>
    </dgm:pt>
    <dgm:pt modelId="{9CA98309-1495-4B5D-8E7F-4F2010BA0AC0}">
      <dgm:prSet phldrT="[Text]" custT="1"/>
      <dgm:spPr/>
      <dgm:t>
        <a:bodyPr/>
        <a:lstStyle/>
        <a:p>
          <a:r>
            <a:rPr lang="ru-RU" sz="2400" dirty="0" smtClean="0"/>
            <a:t>Итог:</a:t>
          </a:r>
          <a:endParaRPr lang="ru-RU" sz="2400" dirty="0"/>
        </a:p>
      </dgm:t>
    </dgm:pt>
    <dgm:pt modelId="{30D1CB62-CF75-4E55-85A8-61C60709E9B6}" type="parTrans" cxnId="{4ED6F55F-8C0D-488D-B524-3FD603F6F5EB}">
      <dgm:prSet/>
      <dgm:spPr/>
      <dgm:t>
        <a:bodyPr/>
        <a:lstStyle/>
        <a:p>
          <a:endParaRPr lang="ru-RU"/>
        </a:p>
      </dgm:t>
    </dgm:pt>
    <dgm:pt modelId="{10192D2E-7C10-464B-BD27-6E6725549158}" type="sibTrans" cxnId="{4ED6F55F-8C0D-488D-B524-3FD603F6F5EB}">
      <dgm:prSet/>
      <dgm:spPr/>
      <dgm:t>
        <a:bodyPr/>
        <a:lstStyle/>
        <a:p>
          <a:endParaRPr lang="ru-RU"/>
        </a:p>
      </dgm:t>
    </dgm:pt>
    <dgm:pt modelId="{EA039A35-7855-4C21-B7FA-AEC1BD54CECE}">
      <dgm:prSet phldrT="[Text]" custT="1"/>
      <dgm:spPr/>
      <dgm:t>
        <a:bodyPr/>
        <a:lstStyle/>
        <a:p>
          <a:r>
            <a:rPr lang="ru-RU" sz="2400" b="0" i="0" dirty="0" smtClean="0"/>
            <a:t>Быстрая динамика</a:t>
          </a:r>
          <a:endParaRPr lang="ru-RU" sz="2400" dirty="0"/>
        </a:p>
      </dgm:t>
    </dgm:pt>
    <dgm:pt modelId="{450E662E-F3F9-4A28-A01F-D8CA7A0E859C}" type="parTrans" cxnId="{17266B75-C99E-4AEC-B2A8-FA3881BC28A3}">
      <dgm:prSet/>
      <dgm:spPr/>
      <dgm:t>
        <a:bodyPr/>
        <a:lstStyle/>
        <a:p>
          <a:endParaRPr lang="ru-RU"/>
        </a:p>
      </dgm:t>
    </dgm:pt>
    <dgm:pt modelId="{3A298C67-5149-4CBD-813B-35D2601CB462}" type="sibTrans" cxnId="{17266B75-C99E-4AEC-B2A8-FA3881BC28A3}">
      <dgm:prSet/>
      <dgm:spPr/>
      <dgm:t>
        <a:bodyPr/>
        <a:lstStyle/>
        <a:p>
          <a:endParaRPr lang="ru-RU"/>
        </a:p>
      </dgm:t>
    </dgm:pt>
    <dgm:pt modelId="{0C6CC361-4FA7-4E96-BAF4-C5E8C1EBD750}">
      <dgm:prSet phldrT="[Text]" custT="1"/>
      <dgm:spPr/>
      <dgm:t>
        <a:bodyPr/>
        <a:lstStyle/>
        <a:p>
          <a:r>
            <a:rPr lang="ru-RU" sz="2000" dirty="0" smtClean="0"/>
            <a:t>Ложные срабатывания и пропуски</a:t>
          </a:r>
          <a:endParaRPr lang="ru-RU" sz="2000" dirty="0"/>
        </a:p>
      </dgm:t>
    </dgm:pt>
    <dgm:pt modelId="{88D89591-6C62-4735-B1E9-370791C375F4}" type="parTrans" cxnId="{9D62EB25-66E6-4BF7-9235-950906313E67}">
      <dgm:prSet/>
      <dgm:spPr/>
      <dgm:t>
        <a:bodyPr/>
        <a:lstStyle/>
        <a:p>
          <a:endParaRPr lang="ru-RU"/>
        </a:p>
      </dgm:t>
    </dgm:pt>
    <dgm:pt modelId="{8F55C759-FD92-4F99-B594-835968EC53AF}" type="sibTrans" cxnId="{9D62EB25-66E6-4BF7-9235-950906313E67}">
      <dgm:prSet/>
      <dgm:spPr/>
      <dgm:t>
        <a:bodyPr/>
        <a:lstStyle/>
        <a:p>
          <a:endParaRPr lang="ru-RU"/>
        </a:p>
      </dgm:t>
    </dgm:pt>
    <dgm:pt modelId="{AAE7A1E6-6847-453D-B55B-8A82BF138C1D}" type="pres">
      <dgm:prSet presAssocID="{F6FEADD9-F67D-41F5-BA4C-3C84956E7F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407577-18A2-46E0-8805-2838042EB67A}" type="pres">
      <dgm:prSet presAssocID="{74EE5CD8-078F-4590-BF9C-A341A294A016}" presName="linNode" presStyleCnt="0"/>
      <dgm:spPr/>
      <dgm:t>
        <a:bodyPr/>
        <a:lstStyle/>
        <a:p>
          <a:endParaRPr lang="ru-RU"/>
        </a:p>
      </dgm:t>
    </dgm:pt>
    <dgm:pt modelId="{7E429971-BC57-430F-BB25-C0574E5E39E3}" type="pres">
      <dgm:prSet presAssocID="{74EE5CD8-078F-4590-BF9C-A341A294A016}" presName="parentText" presStyleLbl="node1" presStyleIdx="0" presStyleCnt="5" custLinFactNeighborY="-15667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D54B1729-BC98-42C1-9C6C-D65DCBA4358F}" type="pres">
      <dgm:prSet presAssocID="{74EE5CD8-078F-4590-BF9C-A341A294A016}" presName="descendantText" presStyleLbl="alignAccFollowNode1" presStyleIdx="0" presStyleCnt="5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AB8574CC-D4F2-4555-AEE3-F4EE58B11D03}" type="pres">
      <dgm:prSet presAssocID="{CF9FB981-E6ED-4440-AC98-4E4E2ABA2C55}" presName="sp" presStyleCnt="0"/>
      <dgm:spPr/>
      <dgm:t>
        <a:bodyPr/>
        <a:lstStyle/>
        <a:p>
          <a:endParaRPr lang="ru-RU"/>
        </a:p>
      </dgm:t>
    </dgm:pt>
    <dgm:pt modelId="{85B8F607-FDD8-476A-ADBE-E1250824F294}" type="pres">
      <dgm:prSet presAssocID="{AA046201-5C4D-445E-BF0B-5C6D2B0A1945}" presName="linNode" presStyleCnt="0"/>
      <dgm:spPr/>
      <dgm:t>
        <a:bodyPr/>
        <a:lstStyle/>
        <a:p>
          <a:endParaRPr lang="ru-RU"/>
        </a:p>
      </dgm:t>
    </dgm:pt>
    <dgm:pt modelId="{C04276DC-EE64-470A-B8BC-09067B8045FA}" type="pres">
      <dgm:prSet presAssocID="{AA046201-5C4D-445E-BF0B-5C6D2B0A1945}" presName="parentText" presStyleLbl="node1" presStyleIdx="1" presStyleCnt="5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B37A5355-225B-4C6F-AED7-6C620F99EECC}" type="pres">
      <dgm:prSet presAssocID="{AA046201-5C4D-445E-BF0B-5C6D2B0A1945}" presName="descendantText" presStyleLbl="alignAccFollowNode1" presStyleIdx="1" presStyleCnt="5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5ACAA866-A8A8-4183-97B5-CEEAB1525C60}" type="pres">
      <dgm:prSet presAssocID="{40767EFF-7D52-4469-ACEE-7D28E67337E2}" presName="sp" presStyleCnt="0"/>
      <dgm:spPr/>
      <dgm:t>
        <a:bodyPr/>
        <a:lstStyle/>
        <a:p>
          <a:endParaRPr lang="ru-RU"/>
        </a:p>
      </dgm:t>
    </dgm:pt>
    <dgm:pt modelId="{477213BE-9E91-4950-8451-7F60796F47F4}" type="pres">
      <dgm:prSet presAssocID="{D1776C8F-2B10-4075-8DF7-7F65AB725ED5}" presName="linNode" presStyleCnt="0"/>
      <dgm:spPr/>
      <dgm:t>
        <a:bodyPr/>
        <a:lstStyle/>
        <a:p>
          <a:endParaRPr lang="ru-RU"/>
        </a:p>
      </dgm:t>
    </dgm:pt>
    <dgm:pt modelId="{F5034101-5B7D-4FE7-B47A-5A48CF39606B}" type="pres">
      <dgm:prSet presAssocID="{D1776C8F-2B10-4075-8DF7-7F65AB725ED5}" presName="parentText" presStyleLbl="node1" presStyleIdx="2" presStyleCnt="5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C7C3E6FD-D83F-4BDA-907E-B5EE041DA931}" type="pres">
      <dgm:prSet presAssocID="{D1776C8F-2B10-4075-8DF7-7F65AB725ED5}" presName="descendantText" presStyleLbl="alignAccFollowNode1" presStyleIdx="2" presStyleCnt="5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4187B9BB-43F7-46BA-9C4A-987F503C32BE}" type="pres">
      <dgm:prSet presAssocID="{88B75C29-8054-417D-BCE3-878A55118F6D}" presName="sp" presStyleCnt="0"/>
      <dgm:spPr/>
      <dgm:t>
        <a:bodyPr/>
        <a:lstStyle/>
        <a:p>
          <a:endParaRPr lang="ru-RU"/>
        </a:p>
      </dgm:t>
    </dgm:pt>
    <dgm:pt modelId="{303C964E-2A82-408E-B34C-7C326FB6A454}" type="pres">
      <dgm:prSet presAssocID="{94C686DD-2ECB-44A7-B192-24C308D4B85B}" presName="linNode" presStyleCnt="0"/>
      <dgm:spPr/>
      <dgm:t>
        <a:bodyPr/>
        <a:lstStyle/>
        <a:p>
          <a:endParaRPr lang="ru-RU"/>
        </a:p>
      </dgm:t>
    </dgm:pt>
    <dgm:pt modelId="{874F9E60-F424-43F1-83CA-6D129669AC5E}" type="pres">
      <dgm:prSet presAssocID="{94C686DD-2ECB-44A7-B192-24C308D4B85B}" presName="parentText" presStyleLbl="node1" presStyleIdx="3" presStyleCnt="5" custScaleX="4903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ECDDFC-1961-4408-9909-A52428BCC7D1}" type="pres">
      <dgm:prSet presAssocID="{94C686DD-2ECB-44A7-B192-24C308D4B85B}" presName="descendantText" presStyleLbl="alignAccFollowNode1" presStyleIdx="3" presStyleCnt="5" custScaleX="1282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EF01DA-202A-4A26-962E-EC0BEE343B6F}" type="pres">
      <dgm:prSet presAssocID="{A2530A01-46C7-4740-BD75-17E560111E84}" presName="sp" presStyleCnt="0"/>
      <dgm:spPr/>
      <dgm:t>
        <a:bodyPr/>
        <a:lstStyle/>
        <a:p>
          <a:endParaRPr lang="ru-RU"/>
        </a:p>
      </dgm:t>
    </dgm:pt>
    <dgm:pt modelId="{FCD9832B-F829-4ABB-B409-E8EAD52330FC}" type="pres">
      <dgm:prSet presAssocID="{9CA98309-1495-4B5D-8E7F-4F2010BA0AC0}" presName="linNode" presStyleCnt="0"/>
      <dgm:spPr/>
      <dgm:t>
        <a:bodyPr/>
        <a:lstStyle/>
        <a:p>
          <a:endParaRPr lang="ru-RU"/>
        </a:p>
      </dgm:t>
    </dgm:pt>
    <dgm:pt modelId="{C6BEED55-420B-403E-AF8B-8FFB6B92F022}" type="pres">
      <dgm:prSet presAssocID="{9CA98309-1495-4B5D-8E7F-4F2010BA0AC0}" presName="parentText" presStyleLbl="node1" presStyleIdx="4" presStyleCnt="5" custScaleX="9076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FFAD1E-1C13-401E-9CCF-158C71FFBDDC}" type="pres">
      <dgm:prSet presAssocID="{9CA98309-1495-4B5D-8E7F-4F2010BA0AC0}" presName="descendantText" presStyleLbl="alignAccFollowNode1" presStyleIdx="4" presStyleCnt="5" custScaleX="1282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077B78D-FCDC-4519-8416-DC357ACD5043}" srcId="{F6FEADD9-F67D-41F5-BA4C-3C84956E7F46}" destId="{D1776C8F-2B10-4075-8DF7-7F65AB725ED5}" srcOrd="2" destOrd="0" parTransId="{7291E740-3E17-41B3-99D3-1D67AE37CC3F}" sibTransId="{88B75C29-8054-417D-BCE3-878A55118F6D}"/>
    <dgm:cxn modelId="{17266B75-C99E-4AEC-B2A8-FA3881BC28A3}" srcId="{94C686DD-2ECB-44A7-B192-24C308D4B85B}" destId="{EA039A35-7855-4C21-B7FA-AEC1BD54CECE}" srcOrd="0" destOrd="0" parTransId="{450E662E-F3F9-4A28-A01F-D8CA7A0E859C}" sibTransId="{3A298C67-5149-4CBD-813B-35D2601CB462}"/>
    <dgm:cxn modelId="{0678D580-9964-4A9F-97A0-29CB5EDE4079}" srcId="{D1776C8F-2B10-4075-8DF7-7F65AB725ED5}" destId="{7AB1B7D1-BC27-4512-B731-7CE1CCD548BE}" srcOrd="0" destOrd="0" parTransId="{EFF661E5-FE17-40B1-BFF7-5428A5B1E40F}" sibTransId="{2C233839-1084-4AA6-92C4-D7C7B35AE572}"/>
    <dgm:cxn modelId="{B6416E04-E5DE-46CA-AD27-47EBE280D636}" type="presOf" srcId="{C59269D0-92A5-481C-BA64-727AFB0DD545}" destId="{B37A5355-225B-4C6F-AED7-6C620F99EECC}" srcOrd="0" destOrd="0" presId="urn:microsoft.com/office/officeart/2005/8/layout/vList5"/>
    <dgm:cxn modelId="{6B7112EA-B725-4D80-AAE7-F065C5BC2516}" type="presOf" srcId="{9CA98309-1495-4B5D-8E7F-4F2010BA0AC0}" destId="{C6BEED55-420B-403E-AF8B-8FFB6B92F022}" srcOrd="0" destOrd="0" presId="urn:microsoft.com/office/officeart/2005/8/layout/vList5"/>
    <dgm:cxn modelId="{4ED6F55F-8C0D-488D-B524-3FD603F6F5EB}" srcId="{F6FEADD9-F67D-41F5-BA4C-3C84956E7F46}" destId="{9CA98309-1495-4B5D-8E7F-4F2010BA0AC0}" srcOrd="4" destOrd="0" parTransId="{30D1CB62-CF75-4E55-85A8-61C60709E9B6}" sibTransId="{10192D2E-7C10-464B-BD27-6E6725549158}"/>
    <dgm:cxn modelId="{F40F9561-0D4C-44CF-91EF-A92B1DBDE44B}" srcId="{F6FEADD9-F67D-41F5-BA4C-3C84956E7F46}" destId="{74EE5CD8-078F-4590-BF9C-A341A294A016}" srcOrd="0" destOrd="0" parTransId="{BB568D76-3363-43D3-B00C-3359A643216C}" sibTransId="{CF9FB981-E6ED-4440-AC98-4E4E2ABA2C55}"/>
    <dgm:cxn modelId="{5417F3DF-8CAE-4E6C-ADBB-ED6F50084B8E}" type="presOf" srcId="{D1776C8F-2B10-4075-8DF7-7F65AB725ED5}" destId="{F5034101-5B7D-4FE7-B47A-5A48CF39606B}" srcOrd="0" destOrd="0" presId="urn:microsoft.com/office/officeart/2005/8/layout/vList5"/>
    <dgm:cxn modelId="{9071FB3B-D26B-4384-BD1A-80C12C62D02C}" srcId="{AA046201-5C4D-445E-BF0B-5C6D2B0A1945}" destId="{C59269D0-92A5-481C-BA64-727AFB0DD545}" srcOrd="0" destOrd="0" parTransId="{312CC84D-092F-422A-AA24-A4619DBBB7BE}" sibTransId="{266DE8E8-1339-41C4-B9A7-6148496C7FA9}"/>
    <dgm:cxn modelId="{B8AF1086-D7BE-446F-9133-738B599E9A7D}" srcId="{F6FEADD9-F67D-41F5-BA4C-3C84956E7F46}" destId="{AA046201-5C4D-445E-BF0B-5C6D2B0A1945}" srcOrd="1" destOrd="0" parTransId="{FE92FC33-5E0F-4302-9E80-A69E8ACDDE56}" sibTransId="{40767EFF-7D52-4469-ACEE-7D28E67337E2}"/>
    <dgm:cxn modelId="{DBCA7E61-D822-40A0-A27A-D7E092386A0B}" type="presOf" srcId="{F6FEADD9-F67D-41F5-BA4C-3C84956E7F46}" destId="{AAE7A1E6-6847-453D-B55B-8A82BF138C1D}" srcOrd="0" destOrd="0" presId="urn:microsoft.com/office/officeart/2005/8/layout/vList5"/>
    <dgm:cxn modelId="{9A0DCB65-9DCB-4972-9768-1762E4116F3C}" type="presOf" srcId="{74EE5CD8-078F-4590-BF9C-A341A294A016}" destId="{7E429971-BC57-430F-BB25-C0574E5E39E3}" srcOrd="0" destOrd="0" presId="urn:microsoft.com/office/officeart/2005/8/layout/vList5"/>
    <dgm:cxn modelId="{ACBDA296-02E4-4A24-A311-63F7312F2565}" type="presOf" srcId="{7AB1B7D1-BC27-4512-B731-7CE1CCD548BE}" destId="{C7C3E6FD-D83F-4BDA-907E-B5EE041DA931}" srcOrd="0" destOrd="0" presId="urn:microsoft.com/office/officeart/2005/8/layout/vList5"/>
    <dgm:cxn modelId="{1B635363-CD64-4BF1-AF09-FE85AF8D6182}" srcId="{F6FEADD9-F67D-41F5-BA4C-3C84956E7F46}" destId="{94C686DD-2ECB-44A7-B192-24C308D4B85B}" srcOrd="3" destOrd="0" parTransId="{BB401CB7-6835-41F3-9602-27047A2D2533}" sibTransId="{A2530A01-46C7-4740-BD75-17E560111E84}"/>
    <dgm:cxn modelId="{D43B59CB-458E-4BBF-BA23-3796BE9E9969}" type="presOf" srcId="{EA039A35-7855-4C21-B7FA-AEC1BD54CECE}" destId="{7AECDDFC-1961-4408-9909-A52428BCC7D1}" srcOrd="0" destOrd="0" presId="urn:microsoft.com/office/officeart/2005/8/layout/vList5"/>
    <dgm:cxn modelId="{63E4D827-0083-4625-9FD6-043D8D32091E}" srcId="{74EE5CD8-078F-4590-BF9C-A341A294A016}" destId="{1E4D3931-0DBD-4211-A24A-6AF364284B1E}" srcOrd="0" destOrd="0" parTransId="{FC93695B-FD0E-4353-B1FD-4328F4386DEC}" sibTransId="{CADAA3D9-7C63-4729-85B0-64C8AF644EEF}"/>
    <dgm:cxn modelId="{B544A16C-03AA-4446-882F-1353D08B0C5E}" type="presOf" srcId="{0C6CC361-4FA7-4E96-BAF4-C5E8C1EBD750}" destId="{6CFFAD1E-1C13-401E-9CCF-158C71FFBDDC}" srcOrd="0" destOrd="0" presId="urn:microsoft.com/office/officeart/2005/8/layout/vList5"/>
    <dgm:cxn modelId="{CF501CDC-318A-4F61-B70B-34274F2B7B39}" type="presOf" srcId="{94C686DD-2ECB-44A7-B192-24C308D4B85B}" destId="{874F9E60-F424-43F1-83CA-6D129669AC5E}" srcOrd="0" destOrd="0" presId="urn:microsoft.com/office/officeart/2005/8/layout/vList5"/>
    <dgm:cxn modelId="{9D62EB25-66E6-4BF7-9235-950906313E67}" srcId="{9CA98309-1495-4B5D-8E7F-4F2010BA0AC0}" destId="{0C6CC361-4FA7-4E96-BAF4-C5E8C1EBD750}" srcOrd="0" destOrd="0" parTransId="{88D89591-6C62-4735-B1E9-370791C375F4}" sibTransId="{8F55C759-FD92-4F99-B594-835968EC53AF}"/>
    <dgm:cxn modelId="{1D12F37E-DF42-400C-B5B5-A8FAF49EC0EC}" type="presOf" srcId="{1E4D3931-0DBD-4211-A24A-6AF364284B1E}" destId="{D54B1729-BC98-42C1-9C6C-D65DCBA4358F}" srcOrd="0" destOrd="0" presId="urn:microsoft.com/office/officeart/2005/8/layout/vList5"/>
    <dgm:cxn modelId="{AFF7133D-5E9D-4613-9299-006F9E49301B}" type="presOf" srcId="{AA046201-5C4D-445E-BF0B-5C6D2B0A1945}" destId="{C04276DC-EE64-470A-B8BC-09067B8045FA}" srcOrd="0" destOrd="0" presId="urn:microsoft.com/office/officeart/2005/8/layout/vList5"/>
    <dgm:cxn modelId="{1E18118B-9778-4714-A249-2B714D5427F7}" type="presParOf" srcId="{AAE7A1E6-6847-453D-B55B-8A82BF138C1D}" destId="{C4407577-18A2-46E0-8805-2838042EB67A}" srcOrd="0" destOrd="0" presId="urn:microsoft.com/office/officeart/2005/8/layout/vList5"/>
    <dgm:cxn modelId="{84152E8A-21A6-4CAF-BC09-47C13F4FFFB8}" type="presParOf" srcId="{C4407577-18A2-46E0-8805-2838042EB67A}" destId="{7E429971-BC57-430F-BB25-C0574E5E39E3}" srcOrd="0" destOrd="0" presId="urn:microsoft.com/office/officeart/2005/8/layout/vList5"/>
    <dgm:cxn modelId="{1D51832F-3B38-483B-8C08-BDD413206841}" type="presParOf" srcId="{C4407577-18A2-46E0-8805-2838042EB67A}" destId="{D54B1729-BC98-42C1-9C6C-D65DCBA4358F}" srcOrd="1" destOrd="0" presId="urn:microsoft.com/office/officeart/2005/8/layout/vList5"/>
    <dgm:cxn modelId="{F2BB24AB-7DB6-4F0F-92D8-664E0F322520}" type="presParOf" srcId="{AAE7A1E6-6847-453D-B55B-8A82BF138C1D}" destId="{AB8574CC-D4F2-4555-AEE3-F4EE58B11D03}" srcOrd="1" destOrd="0" presId="urn:microsoft.com/office/officeart/2005/8/layout/vList5"/>
    <dgm:cxn modelId="{3F47CC38-27AC-4E4E-92A2-FDE046382C80}" type="presParOf" srcId="{AAE7A1E6-6847-453D-B55B-8A82BF138C1D}" destId="{85B8F607-FDD8-476A-ADBE-E1250824F294}" srcOrd="2" destOrd="0" presId="urn:microsoft.com/office/officeart/2005/8/layout/vList5"/>
    <dgm:cxn modelId="{B4BBC5E0-69C0-4FD2-84A6-C47E62DEA28D}" type="presParOf" srcId="{85B8F607-FDD8-476A-ADBE-E1250824F294}" destId="{C04276DC-EE64-470A-B8BC-09067B8045FA}" srcOrd="0" destOrd="0" presId="urn:microsoft.com/office/officeart/2005/8/layout/vList5"/>
    <dgm:cxn modelId="{71B90C6E-E0F2-4EE1-8864-5914AAFA20A7}" type="presParOf" srcId="{85B8F607-FDD8-476A-ADBE-E1250824F294}" destId="{B37A5355-225B-4C6F-AED7-6C620F99EECC}" srcOrd="1" destOrd="0" presId="urn:microsoft.com/office/officeart/2005/8/layout/vList5"/>
    <dgm:cxn modelId="{E6DEED78-0C33-4D1D-A595-AFE4311369E4}" type="presParOf" srcId="{AAE7A1E6-6847-453D-B55B-8A82BF138C1D}" destId="{5ACAA866-A8A8-4183-97B5-CEEAB1525C60}" srcOrd="3" destOrd="0" presId="urn:microsoft.com/office/officeart/2005/8/layout/vList5"/>
    <dgm:cxn modelId="{FD2A22C3-24B0-4E4D-A3BC-79528D3FBC48}" type="presParOf" srcId="{AAE7A1E6-6847-453D-B55B-8A82BF138C1D}" destId="{477213BE-9E91-4950-8451-7F60796F47F4}" srcOrd="4" destOrd="0" presId="urn:microsoft.com/office/officeart/2005/8/layout/vList5"/>
    <dgm:cxn modelId="{2D9E3819-8AF8-4F78-AD5E-1D892BCE0381}" type="presParOf" srcId="{477213BE-9E91-4950-8451-7F60796F47F4}" destId="{F5034101-5B7D-4FE7-B47A-5A48CF39606B}" srcOrd="0" destOrd="0" presId="urn:microsoft.com/office/officeart/2005/8/layout/vList5"/>
    <dgm:cxn modelId="{75113FEE-814B-4901-8978-A10811C350E7}" type="presParOf" srcId="{477213BE-9E91-4950-8451-7F60796F47F4}" destId="{C7C3E6FD-D83F-4BDA-907E-B5EE041DA931}" srcOrd="1" destOrd="0" presId="urn:microsoft.com/office/officeart/2005/8/layout/vList5"/>
    <dgm:cxn modelId="{6D98F4DE-E808-4CE2-B18A-BE680FDDF177}" type="presParOf" srcId="{AAE7A1E6-6847-453D-B55B-8A82BF138C1D}" destId="{4187B9BB-43F7-46BA-9C4A-987F503C32BE}" srcOrd="5" destOrd="0" presId="urn:microsoft.com/office/officeart/2005/8/layout/vList5"/>
    <dgm:cxn modelId="{A2EF9828-53BC-4E7C-864E-E0A02E797D5D}" type="presParOf" srcId="{AAE7A1E6-6847-453D-B55B-8A82BF138C1D}" destId="{303C964E-2A82-408E-B34C-7C326FB6A454}" srcOrd="6" destOrd="0" presId="urn:microsoft.com/office/officeart/2005/8/layout/vList5"/>
    <dgm:cxn modelId="{AB6E619A-E7C7-4C7F-AD04-9554CF33D32F}" type="presParOf" srcId="{303C964E-2A82-408E-B34C-7C326FB6A454}" destId="{874F9E60-F424-43F1-83CA-6D129669AC5E}" srcOrd="0" destOrd="0" presId="urn:microsoft.com/office/officeart/2005/8/layout/vList5"/>
    <dgm:cxn modelId="{5A55433B-5C60-49E2-91F8-96940A3A9D2E}" type="presParOf" srcId="{303C964E-2A82-408E-B34C-7C326FB6A454}" destId="{7AECDDFC-1961-4408-9909-A52428BCC7D1}" srcOrd="1" destOrd="0" presId="urn:microsoft.com/office/officeart/2005/8/layout/vList5"/>
    <dgm:cxn modelId="{10F8C922-1046-4FE2-97E7-D252A3533F3D}" type="presParOf" srcId="{AAE7A1E6-6847-453D-B55B-8A82BF138C1D}" destId="{D2EF01DA-202A-4A26-962E-EC0BEE343B6F}" srcOrd="7" destOrd="0" presId="urn:microsoft.com/office/officeart/2005/8/layout/vList5"/>
    <dgm:cxn modelId="{6464A697-8108-4401-8E98-C0A7522ACE5C}" type="presParOf" srcId="{AAE7A1E6-6847-453D-B55B-8A82BF138C1D}" destId="{FCD9832B-F829-4ABB-B409-E8EAD52330FC}" srcOrd="8" destOrd="0" presId="urn:microsoft.com/office/officeart/2005/8/layout/vList5"/>
    <dgm:cxn modelId="{ED5B657A-B7A3-4C99-BF4D-EB11B0C2A947}" type="presParOf" srcId="{FCD9832B-F829-4ABB-B409-E8EAD52330FC}" destId="{C6BEED55-420B-403E-AF8B-8FFB6B92F022}" srcOrd="0" destOrd="0" presId="urn:microsoft.com/office/officeart/2005/8/layout/vList5"/>
    <dgm:cxn modelId="{DE79A414-8D37-46CB-B837-BD148F0D9193}" type="presParOf" srcId="{FCD9832B-F829-4ABB-B409-E8EAD52330FC}" destId="{6CFFAD1E-1C13-401E-9CCF-158C71FFBD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42764-6011-4191-AFEF-C827AD67829A}" type="doc">
      <dgm:prSet loTypeId="urn:microsoft.com/office/officeart/2005/8/layout/cycle3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89676663-7764-4F6F-A691-C299F017A9D9}">
      <dgm:prSet phldrT="[Текст]" custT="1"/>
      <dgm:spPr/>
      <dgm:t>
        <a:bodyPr/>
        <a:lstStyle/>
        <a:p>
          <a:r>
            <a: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Покадровое чтение 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8FE0B1-0308-4198-B25F-7DB0B3A9A09C}" type="parTrans" cxnId="{038443ED-2397-4052-82AF-18C4184F1F51}">
      <dgm:prSet/>
      <dgm:spPr/>
      <dgm:t>
        <a:bodyPr/>
        <a:lstStyle/>
        <a:p>
          <a:endParaRPr lang="ru-RU"/>
        </a:p>
      </dgm:t>
    </dgm:pt>
    <dgm:pt modelId="{F574863F-8A30-4A61-B20F-CF2635882950}" type="sibTrans" cxnId="{038443ED-2397-4052-82AF-18C4184F1F51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4404F-33BC-4430-9968-B0DEEF928653}">
      <dgm:prSet phldrT="[Текст]" custT="1"/>
      <dgm:spPr/>
      <dgm:t>
        <a:bodyPr/>
        <a:lstStyle/>
        <a:p>
          <a:r>
            <a: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градиента пикселей изображения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EDE627-F922-4E04-8928-2FD6F9831A93}" type="parTrans" cxnId="{0555BBB2-8B78-475B-BB3E-6F78126E9E70}">
      <dgm:prSet/>
      <dgm:spPr/>
      <dgm:t>
        <a:bodyPr/>
        <a:lstStyle/>
        <a:p>
          <a:endParaRPr lang="ru-RU"/>
        </a:p>
      </dgm:t>
    </dgm:pt>
    <dgm:pt modelId="{EEA6A518-CD43-4C7A-BEB7-45BBB8C211E2}" type="sibTrans" cxnId="{0555BBB2-8B78-475B-BB3E-6F78126E9E70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AB9419-5FD6-4360-9176-4B734552949E}">
      <dgm:prSet phldrT="[Текст]" custT="1"/>
      <dgm:spPr/>
      <dgm:t>
        <a:bodyPr/>
        <a:lstStyle/>
        <a:p>
          <a:r>
            <a:rPr lang="ru-RU" sz="11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гистограмм ячеек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7CC345-2657-4FD5-A5B1-39E3DD223219}" type="parTrans" cxnId="{AD5011A7-E7B4-43E5-BFE6-F0BC5B49F9EB}">
      <dgm:prSet/>
      <dgm:spPr/>
      <dgm:t>
        <a:bodyPr/>
        <a:lstStyle/>
        <a:p>
          <a:endParaRPr lang="ru-RU"/>
        </a:p>
      </dgm:t>
    </dgm:pt>
    <dgm:pt modelId="{AE3D76D6-2A37-4862-8D63-1ABCCAD2F30B}" type="sibTrans" cxnId="{AD5011A7-E7B4-43E5-BFE6-F0BC5B49F9EB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E6357F-BD5C-4246-BC25-3783F9B482FD}">
      <dgm:prSet phldrT="[Текст]" custT="1"/>
      <dgm:spPr/>
      <dgm:t>
        <a:bodyPr/>
        <a:lstStyle/>
        <a:p>
          <a:r>
            <a:rPr lang="ru-RU" sz="11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Группирование ячеек в более крупные связные блоки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DF2E3E-14AF-4076-A7E8-1E8D379D58E7}" type="parTrans" cxnId="{1300FA28-6B3F-4D04-AA6D-9D0DF5650870}">
      <dgm:prSet/>
      <dgm:spPr/>
      <dgm:t>
        <a:bodyPr/>
        <a:lstStyle/>
        <a:p>
          <a:endParaRPr lang="ru-RU"/>
        </a:p>
      </dgm:t>
    </dgm:pt>
    <dgm:pt modelId="{D926D2B4-8FEB-468C-9CF9-C813247A2ADE}" type="sibTrans" cxnId="{1300FA28-6B3F-4D04-AA6D-9D0DF5650870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C8493A-D2AB-4E65-94DC-72B1FC16906E}">
      <dgm:prSet phldrT="[Текст]" custT="1"/>
      <dgm:spPr/>
      <dgm:t>
        <a:bodyPr/>
        <a:lstStyle/>
        <a:p>
          <a:r>
            <a: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Анализ полученных положений найденных объектов относительно интересующих нас областей (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ROI)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B04A22-CBDC-42C2-A5CA-45087CF33E36}" type="parTrans" cxnId="{FC3FF876-7D53-4280-9376-487EA78897A4}">
      <dgm:prSet/>
      <dgm:spPr/>
      <dgm:t>
        <a:bodyPr/>
        <a:lstStyle/>
        <a:p>
          <a:endParaRPr lang="ru-RU"/>
        </a:p>
      </dgm:t>
    </dgm:pt>
    <dgm:pt modelId="{0DAF62F7-6544-4069-B0A5-E6C56506D281}" type="sibTrans" cxnId="{FC3FF876-7D53-4280-9376-487EA78897A4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228F80-011F-45C5-B428-9349CC5B6D77}">
      <dgm:prSet phldrT="[Текст]" custT="1"/>
      <dgm:spPr/>
      <dgm:t>
        <a:bodyPr/>
        <a:lstStyle/>
        <a:p>
          <a:r>
            <a:rPr lang="ru-RU" sz="11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Нормализация блоков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26270A-C64A-4EB6-A7EB-DC383273D791}" type="parTrans" cxnId="{D40C482D-4297-4C09-B387-E292ED0099BE}">
      <dgm:prSet/>
      <dgm:spPr/>
      <dgm:t>
        <a:bodyPr/>
        <a:lstStyle/>
        <a:p>
          <a:endParaRPr lang="ru-RU"/>
        </a:p>
      </dgm:t>
    </dgm:pt>
    <dgm:pt modelId="{F2B55403-BD68-4067-978B-B011148A2EAF}" type="sibTrans" cxnId="{D40C482D-4297-4C09-B387-E292ED0099BE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EE8308-6499-4679-B1E6-7A9A2661BEC9}">
      <dgm:prSet phldrT="[Текст]" custT="1"/>
      <dgm:spPr/>
      <dgm:t>
        <a:bodyPr/>
        <a:lstStyle/>
        <a:p>
          <a:r>
            <a:rPr lang="ru-RU" sz="11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Классификация полученных дескрипторов при помощи линейного классификатора </a:t>
          </a:r>
          <a:r>
            <a:rPr lang="ru-RU" sz="11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 </a:t>
          </a:r>
          <a:r>
            <a:rPr lang="en-US" sz="1100" b="0" i="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SVM)</a:t>
          </a:r>
          <a:endParaRPr lang="ru-RU" sz="110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67CBB-4F48-4D05-8EC0-C3734E54BC0B}" type="parTrans" cxnId="{3DD2F137-E73C-4C92-829C-CCE53E0E07FA}">
      <dgm:prSet/>
      <dgm:spPr/>
      <dgm:t>
        <a:bodyPr/>
        <a:lstStyle/>
        <a:p>
          <a:endParaRPr lang="ru-RU"/>
        </a:p>
      </dgm:t>
    </dgm:pt>
    <dgm:pt modelId="{32FB9A45-98FE-4F32-82ED-5E25316D151F}" type="sibTrans" cxnId="{3DD2F137-E73C-4C92-829C-CCE53E0E07FA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FEF959-6F2C-49AB-8248-5E1CAAD3CE07}">
      <dgm:prSet phldrT="[Текст]" custT="1"/>
      <dgm:spPr/>
      <dgm:t>
        <a:bodyPr/>
        <a:lstStyle/>
        <a:p>
          <a:r>
            <a: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Отображение результатов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6A707F-C01E-4029-B6F3-A7AB46D71553}" type="parTrans" cxnId="{2AA7953F-BDDE-466A-A175-3B10919DC771}">
      <dgm:prSet/>
      <dgm:spPr/>
      <dgm:t>
        <a:bodyPr/>
        <a:lstStyle/>
        <a:p>
          <a:endParaRPr lang="ru-RU"/>
        </a:p>
      </dgm:t>
    </dgm:pt>
    <dgm:pt modelId="{C22635FD-D22C-4F9D-93E5-CEBD78CD3387}" type="sibTrans" cxnId="{2AA7953F-BDDE-466A-A175-3B10919DC771}">
      <dgm:prSet/>
      <dgm:spPr/>
      <dgm:t>
        <a:bodyPr/>
        <a:lstStyle/>
        <a:p>
          <a:endParaRPr lang="ru-RU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578763-8D53-4A7E-9031-13F884DC0B9D}">
      <dgm:prSet phldrT="[Текст]" custT="1"/>
      <dgm:spPr/>
      <dgm:t>
        <a:bodyPr/>
        <a:lstStyle/>
        <a:p>
          <a:r>
            <a: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сцены и обновление переднего фона</a:t>
          </a:r>
          <a:endParaRPr lang="ru-RU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49E0D0-00E7-4E80-9E4E-C5DE21001573}" type="parTrans" cxnId="{49C7E972-A37A-44F7-B36A-5D70A6E38E7C}">
      <dgm:prSet/>
      <dgm:spPr/>
      <dgm:t>
        <a:bodyPr/>
        <a:lstStyle/>
        <a:p>
          <a:endParaRPr lang="ru-RU"/>
        </a:p>
      </dgm:t>
    </dgm:pt>
    <dgm:pt modelId="{BE6DD74A-F364-41F8-A7D7-792F99E29556}" type="sibTrans" cxnId="{49C7E972-A37A-44F7-B36A-5D70A6E38E7C}">
      <dgm:prSet/>
      <dgm:spPr/>
      <dgm:t>
        <a:bodyPr/>
        <a:lstStyle/>
        <a:p>
          <a:endParaRPr lang="ru-RU"/>
        </a:p>
      </dgm:t>
    </dgm:pt>
    <dgm:pt modelId="{99F54B1D-883A-4FA7-84C1-8505015E0E6E}">
      <dgm:prSet phldrT="[Текст]" custT="1"/>
      <dgm:spPr/>
      <dgm:t>
        <a:bodyPr/>
        <a:lstStyle/>
        <a:p>
          <a:r>
            <a:rPr lang="ru-RU" sz="110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Принятие решения о отслеживании</a:t>
          </a:r>
          <a:r>
            <a:rPr lang="en-US" sz="110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 восстановлении найденных объектов</a:t>
          </a:r>
          <a:endParaRPr lang="ru-RU" sz="110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11E1D9-492F-4DFF-8B8B-C047DF3A9590}" type="parTrans" cxnId="{B45B2875-0252-489B-A1DA-AFF628C36A9B}">
      <dgm:prSet/>
      <dgm:spPr/>
      <dgm:t>
        <a:bodyPr/>
        <a:lstStyle/>
        <a:p>
          <a:endParaRPr lang="ru-RU"/>
        </a:p>
      </dgm:t>
    </dgm:pt>
    <dgm:pt modelId="{00ADF5FB-376C-4B18-8E2D-CA2866008882}" type="sibTrans" cxnId="{B45B2875-0252-489B-A1DA-AFF628C36A9B}">
      <dgm:prSet/>
      <dgm:spPr/>
      <dgm:t>
        <a:bodyPr/>
        <a:lstStyle/>
        <a:p>
          <a:endParaRPr lang="ru-RU"/>
        </a:p>
      </dgm:t>
    </dgm:pt>
    <dgm:pt modelId="{4D673B8B-F15C-4CAB-84E3-BC13B10601CA}" type="pres">
      <dgm:prSet presAssocID="{91142764-6011-4191-AFEF-C827AD6782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6B5A155-9AA6-40B1-A5D6-25B2715613D5}" type="pres">
      <dgm:prSet presAssocID="{91142764-6011-4191-AFEF-C827AD67829A}" presName="cycle" presStyleCnt="0"/>
      <dgm:spPr/>
      <dgm:t>
        <a:bodyPr/>
        <a:lstStyle/>
        <a:p>
          <a:endParaRPr lang="ru-RU"/>
        </a:p>
      </dgm:t>
    </dgm:pt>
    <dgm:pt modelId="{1FC2E92E-9581-4FDF-B4C7-039E353D90C1}" type="pres">
      <dgm:prSet presAssocID="{89676663-7764-4F6F-A691-C299F017A9D9}" presName="nodeFirst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C7E9BF-3E8A-45E4-B366-C1F026A7B76E}" type="pres">
      <dgm:prSet presAssocID="{F574863F-8A30-4A61-B20F-CF2635882950}" presName="sibTransFirstNode" presStyleLbl="bgShp" presStyleIdx="0" presStyleCnt="1" custScaleX="146900" custLinFactNeighborX="1541" custLinFactNeighborY="-642"/>
      <dgm:spPr/>
      <dgm:t>
        <a:bodyPr/>
        <a:lstStyle/>
        <a:p>
          <a:endParaRPr lang="ru-RU"/>
        </a:p>
      </dgm:t>
    </dgm:pt>
    <dgm:pt modelId="{362A6A88-2505-4E15-ADF2-0A37B30C88F4}" type="pres">
      <dgm:prSet presAssocID="{56578763-8D53-4A7E-9031-13F884DC0B9D}" presName="nodeFollowingNodes" presStyleLbl="node1" presStyleIdx="1" presStyleCnt="10" custRadScaleRad="130094" custRadScaleInc="38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425507-72C4-4619-BFC5-CF0E321127B1}" type="pres">
      <dgm:prSet presAssocID="{C9F4404F-33BC-4430-9968-B0DEEF928653}" presName="nodeFollowingNodes" presStyleLbl="node1" presStyleIdx="2" presStyleCnt="10" custRadScaleRad="152447" custRadScaleInc="109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27C699-D6C0-458D-B7D4-108AD6A3695C}" type="pres">
      <dgm:prSet presAssocID="{61AB9419-5FD6-4360-9176-4B734552949E}" presName="nodeFollowingNodes" presStyleLbl="node1" presStyleIdx="3" presStyleCnt="10" custRadScaleRad="146296" custRadScaleInc="-35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78CB66-95F4-4416-8C6F-78BD2C7F28D3}" type="pres">
      <dgm:prSet presAssocID="{8DE6357F-BD5C-4246-BC25-3783F9B482FD}" presName="nodeFollowingNodes" presStyleLbl="node1" presStyleIdx="4" presStyleCnt="10" custScaleX="102523" custScaleY="132612" custRadScaleRad="124879" custRadScaleInc="-2868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80F93C-49A7-49DB-8C51-4F13D9BA9022}" type="pres">
      <dgm:prSet presAssocID="{6D228F80-011F-45C5-B428-9349CC5B6D77}" presName="nodeFollowingNodes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548743-3464-42FC-8F12-3DBA48F52323}" type="pres">
      <dgm:prSet presAssocID="{D3EE8308-6499-4679-B1E6-7A9A2661BEC9}" presName="nodeFollowingNodes" presStyleLbl="node1" presStyleIdx="6" presStyleCnt="10" custScaleX="110274" custScaleY="182001" custRadScaleRad="129951" custRadScaleInc="513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0911074-C0F3-46D9-BD4A-AAFB014D8460}" type="pres">
      <dgm:prSet presAssocID="{99F54B1D-883A-4FA7-84C1-8505015E0E6E}" presName="nodeFollowingNodes" presStyleLbl="node1" presStyleIdx="7" presStyleCnt="10" custScaleY="160049" custRadScaleRad="148906" custRadScaleInc="336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094B0B-F884-4E65-99F5-BDD7540A6A45}" type="pres">
      <dgm:prSet presAssocID="{8FFEF959-6F2C-49AB-8248-5E1CAAD3CE07}" presName="nodeFollowingNodes" presStyleLbl="node1" presStyleIdx="8" presStyleCnt="10" custRadScaleRad="149935" custRadScaleInc="-253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A5D3F9-CF17-4D8C-A42F-34493A797873}" type="pres">
      <dgm:prSet presAssocID="{60C8493A-D2AB-4E65-94DC-72B1FC16906E}" presName="nodeFollowingNodes" presStyleLbl="node1" presStyleIdx="9" presStyleCnt="10" custScaleX="93496" custScaleY="281753" custRadScaleRad="139603" custRadScaleInc="-583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2C6834A-E61F-408D-97C6-1A9CF6361FAD}" type="presOf" srcId="{60C8493A-D2AB-4E65-94DC-72B1FC16906E}" destId="{03A5D3F9-CF17-4D8C-A42F-34493A797873}" srcOrd="0" destOrd="0" presId="urn:microsoft.com/office/officeart/2005/8/layout/cycle3"/>
    <dgm:cxn modelId="{AB446058-3790-4A18-B52D-E1EC89BD4A07}" type="presOf" srcId="{8FFEF959-6F2C-49AB-8248-5E1CAAD3CE07}" destId="{22094B0B-F884-4E65-99F5-BDD7540A6A45}" srcOrd="0" destOrd="0" presId="urn:microsoft.com/office/officeart/2005/8/layout/cycle3"/>
    <dgm:cxn modelId="{038443ED-2397-4052-82AF-18C4184F1F51}" srcId="{91142764-6011-4191-AFEF-C827AD67829A}" destId="{89676663-7764-4F6F-A691-C299F017A9D9}" srcOrd="0" destOrd="0" parTransId="{138FE0B1-0308-4198-B25F-7DB0B3A9A09C}" sibTransId="{F574863F-8A30-4A61-B20F-CF2635882950}"/>
    <dgm:cxn modelId="{FC3FF876-7D53-4280-9376-487EA78897A4}" srcId="{91142764-6011-4191-AFEF-C827AD67829A}" destId="{60C8493A-D2AB-4E65-94DC-72B1FC16906E}" srcOrd="9" destOrd="0" parTransId="{19B04A22-CBDC-42C2-A5CA-45087CF33E36}" sibTransId="{0DAF62F7-6544-4069-B0A5-E6C56506D281}"/>
    <dgm:cxn modelId="{2AA7953F-BDDE-466A-A175-3B10919DC771}" srcId="{91142764-6011-4191-AFEF-C827AD67829A}" destId="{8FFEF959-6F2C-49AB-8248-5E1CAAD3CE07}" srcOrd="8" destOrd="0" parTransId="{656A707F-C01E-4029-B6F3-A7AB46D71553}" sibTransId="{C22635FD-D22C-4F9D-93E5-CEBD78CD3387}"/>
    <dgm:cxn modelId="{3DD2F137-E73C-4C92-829C-CCE53E0E07FA}" srcId="{91142764-6011-4191-AFEF-C827AD67829A}" destId="{D3EE8308-6499-4679-B1E6-7A9A2661BEC9}" srcOrd="6" destOrd="0" parTransId="{3F367CBB-4F48-4D05-8EC0-C3734E54BC0B}" sibTransId="{32FB9A45-98FE-4F32-82ED-5E25316D151F}"/>
    <dgm:cxn modelId="{0D37854D-A426-419F-BE59-AF5CAB54CF05}" type="presOf" srcId="{61AB9419-5FD6-4360-9176-4B734552949E}" destId="{F227C699-D6C0-458D-B7D4-108AD6A3695C}" srcOrd="0" destOrd="0" presId="urn:microsoft.com/office/officeart/2005/8/layout/cycle3"/>
    <dgm:cxn modelId="{AD5011A7-E7B4-43E5-BFE6-F0BC5B49F9EB}" srcId="{91142764-6011-4191-AFEF-C827AD67829A}" destId="{61AB9419-5FD6-4360-9176-4B734552949E}" srcOrd="3" destOrd="0" parTransId="{747CC345-2657-4FD5-A5B1-39E3DD223219}" sibTransId="{AE3D76D6-2A37-4862-8D63-1ABCCAD2F30B}"/>
    <dgm:cxn modelId="{D40C482D-4297-4C09-B387-E292ED0099BE}" srcId="{91142764-6011-4191-AFEF-C827AD67829A}" destId="{6D228F80-011F-45C5-B428-9349CC5B6D77}" srcOrd="5" destOrd="0" parTransId="{F926270A-C64A-4EB6-A7EB-DC383273D791}" sibTransId="{F2B55403-BD68-4067-978B-B011148A2EAF}"/>
    <dgm:cxn modelId="{1A174CC7-8457-41A4-98E7-9022F7E1F1EE}" type="presOf" srcId="{F574863F-8A30-4A61-B20F-CF2635882950}" destId="{9EC7E9BF-3E8A-45E4-B366-C1F026A7B76E}" srcOrd="0" destOrd="0" presId="urn:microsoft.com/office/officeart/2005/8/layout/cycle3"/>
    <dgm:cxn modelId="{85A4348F-1AE7-4558-90E9-04B3E3EAEE54}" type="presOf" srcId="{91142764-6011-4191-AFEF-C827AD67829A}" destId="{4D673B8B-F15C-4CAB-84E3-BC13B10601CA}" srcOrd="0" destOrd="0" presId="urn:microsoft.com/office/officeart/2005/8/layout/cycle3"/>
    <dgm:cxn modelId="{0555BBB2-8B78-475B-BB3E-6F78126E9E70}" srcId="{91142764-6011-4191-AFEF-C827AD67829A}" destId="{C9F4404F-33BC-4430-9968-B0DEEF928653}" srcOrd="2" destOrd="0" parTransId="{2AEDE627-F922-4E04-8928-2FD6F9831A93}" sibTransId="{EEA6A518-CD43-4C7A-BEB7-45BBB8C211E2}"/>
    <dgm:cxn modelId="{235A0833-3DCC-4959-BC3E-72686653AF31}" type="presOf" srcId="{8DE6357F-BD5C-4246-BC25-3783F9B482FD}" destId="{0278CB66-95F4-4416-8C6F-78BD2C7F28D3}" srcOrd="0" destOrd="0" presId="urn:microsoft.com/office/officeart/2005/8/layout/cycle3"/>
    <dgm:cxn modelId="{C551B7B9-865A-4B7E-BCBC-9677BE27D1A8}" type="presOf" srcId="{89676663-7764-4F6F-A691-C299F017A9D9}" destId="{1FC2E92E-9581-4FDF-B4C7-039E353D90C1}" srcOrd="0" destOrd="0" presId="urn:microsoft.com/office/officeart/2005/8/layout/cycle3"/>
    <dgm:cxn modelId="{2340EBB5-D5BE-41D1-AD58-C0A35CCA247C}" type="presOf" srcId="{56578763-8D53-4A7E-9031-13F884DC0B9D}" destId="{362A6A88-2505-4E15-ADF2-0A37B30C88F4}" srcOrd="0" destOrd="0" presId="urn:microsoft.com/office/officeart/2005/8/layout/cycle3"/>
    <dgm:cxn modelId="{49C7E972-A37A-44F7-B36A-5D70A6E38E7C}" srcId="{91142764-6011-4191-AFEF-C827AD67829A}" destId="{56578763-8D53-4A7E-9031-13F884DC0B9D}" srcOrd="1" destOrd="0" parTransId="{E549E0D0-00E7-4E80-9E4E-C5DE21001573}" sibTransId="{BE6DD74A-F364-41F8-A7D7-792F99E29556}"/>
    <dgm:cxn modelId="{1300FA28-6B3F-4D04-AA6D-9D0DF5650870}" srcId="{91142764-6011-4191-AFEF-C827AD67829A}" destId="{8DE6357F-BD5C-4246-BC25-3783F9B482FD}" srcOrd="4" destOrd="0" parTransId="{FADF2E3E-14AF-4076-A7E8-1E8D379D58E7}" sibTransId="{D926D2B4-8FEB-468C-9CF9-C813247A2ADE}"/>
    <dgm:cxn modelId="{2E005711-B667-480B-98F0-168350500426}" type="presOf" srcId="{99F54B1D-883A-4FA7-84C1-8505015E0E6E}" destId="{80911074-C0F3-46D9-BD4A-AAFB014D8460}" srcOrd="0" destOrd="0" presId="urn:microsoft.com/office/officeart/2005/8/layout/cycle3"/>
    <dgm:cxn modelId="{27A2DFBC-F7C8-4C11-8F7A-98079FEEFA0D}" type="presOf" srcId="{6D228F80-011F-45C5-B428-9349CC5B6D77}" destId="{4D80F93C-49A7-49DB-8C51-4F13D9BA9022}" srcOrd="0" destOrd="0" presId="urn:microsoft.com/office/officeart/2005/8/layout/cycle3"/>
    <dgm:cxn modelId="{B45B2875-0252-489B-A1DA-AFF628C36A9B}" srcId="{91142764-6011-4191-AFEF-C827AD67829A}" destId="{99F54B1D-883A-4FA7-84C1-8505015E0E6E}" srcOrd="7" destOrd="0" parTransId="{4111E1D9-492F-4DFF-8B8B-C047DF3A9590}" sibTransId="{00ADF5FB-376C-4B18-8E2D-CA2866008882}"/>
    <dgm:cxn modelId="{C041908B-AF7C-437F-BAC2-BBB8E4408B8F}" type="presOf" srcId="{C9F4404F-33BC-4430-9968-B0DEEF928653}" destId="{CB425507-72C4-4619-BFC5-CF0E321127B1}" srcOrd="0" destOrd="0" presId="urn:microsoft.com/office/officeart/2005/8/layout/cycle3"/>
    <dgm:cxn modelId="{959CD832-5367-4574-B634-03254F848810}" type="presOf" srcId="{D3EE8308-6499-4679-B1E6-7A9A2661BEC9}" destId="{00548743-3464-42FC-8F12-3DBA48F52323}" srcOrd="0" destOrd="0" presId="urn:microsoft.com/office/officeart/2005/8/layout/cycle3"/>
    <dgm:cxn modelId="{0E97821B-EA3C-4745-9596-D8133A541BE7}" type="presParOf" srcId="{4D673B8B-F15C-4CAB-84E3-BC13B10601CA}" destId="{F6B5A155-9AA6-40B1-A5D6-25B2715613D5}" srcOrd="0" destOrd="0" presId="urn:microsoft.com/office/officeart/2005/8/layout/cycle3"/>
    <dgm:cxn modelId="{DB46D168-B221-4AAE-BF8C-91522F90663E}" type="presParOf" srcId="{F6B5A155-9AA6-40B1-A5D6-25B2715613D5}" destId="{1FC2E92E-9581-4FDF-B4C7-039E353D90C1}" srcOrd="0" destOrd="0" presId="urn:microsoft.com/office/officeart/2005/8/layout/cycle3"/>
    <dgm:cxn modelId="{372D737F-18B7-4D75-A9F8-2584B5908124}" type="presParOf" srcId="{F6B5A155-9AA6-40B1-A5D6-25B2715613D5}" destId="{9EC7E9BF-3E8A-45E4-B366-C1F026A7B76E}" srcOrd="1" destOrd="0" presId="urn:microsoft.com/office/officeart/2005/8/layout/cycle3"/>
    <dgm:cxn modelId="{3AA92341-0DEC-4D54-A2A2-CEF9FE7FA31E}" type="presParOf" srcId="{F6B5A155-9AA6-40B1-A5D6-25B2715613D5}" destId="{362A6A88-2505-4E15-ADF2-0A37B30C88F4}" srcOrd="2" destOrd="0" presId="urn:microsoft.com/office/officeart/2005/8/layout/cycle3"/>
    <dgm:cxn modelId="{99C876A1-9C12-482A-88BF-0E2E8CFF57F6}" type="presParOf" srcId="{F6B5A155-9AA6-40B1-A5D6-25B2715613D5}" destId="{CB425507-72C4-4619-BFC5-CF0E321127B1}" srcOrd="3" destOrd="0" presId="urn:microsoft.com/office/officeart/2005/8/layout/cycle3"/>
    <dgm:cxn modelId="{568AFE39-D40B-4AB3-A5BD-C4EB0ACB6559}" type="presParOf" srcId="{F6B5A155-9AA6-40B1-A5D6-25B2715613D5}" destId="{F227C699-D6C0-458D-B7D4-108AD6A3695C}" srcOrd="4" destOrd="0" presId="urn:microsoft.com/office/officeart/2005/8/layout/cycle3"/>
    <dgm:cxn modelId="{236A500D-4CCF-494F-A3B8-09DB0013C188}" type="presParOf" srcId="{F6B5A155-9AA6-40B1-A5D6-25B2715613D5}" destId="{0278CB66-95F4-4416-8C6F-78BD2C7F28D3}" srcOrd="5" destOrd="0" presId="urn:microsoft.com/office/officeart/2005/8/layout/cycle3"/>
    <dgm:cxn modelId="{5D29C4C6-32E9-4478-9DCE-30F7849D4DB2}" type="presParOf" srcId="{F6B5A155-9AA6-40B1-A5D6-25B2715613D5}" destId="{4D80F93C-49A7-49DB-8C51-4F13D9BA9022}" srcOrd="6" destOrd="0" presId="urn:microsoft.com/office/officeart/2005/8/layout/cycle3"/>
    <dgm:cxn modelId="{F4AA2D4A-4BAF-486D-AD47-BF131EB2BFDF}" type="presParOf" srcId="{F6B5A155-9AA6-40B1-A5D6-25B2715613D5}" destId="{00548743-3464-42FC-8F12-3DBA48F52323}" srcOrd="7" destOrd="0" presId="urn:microsoft.com/office/officeart/2005/8/layout/cycle3"/>
    <dgm:cxn modelId="{D4F623AA-B017-4DAF-AC6D-C5D1050594EF}" type="presParOf" srcId="{F6B5A155-9AA6-40B1-A5D6-25B2715613D5}" destId="{80911074-C0F3-46D9-BD4A-AAFB014D8460}" srcOrd="8" destOrd="0" presId="urn:microsoft.com/office/officeart/2005/8/layout/cycle3"/>
    <dgm:cxn modelId="{3180046A-8007-4B11-8FF3-53014935BD97}" type="presParOf" srcId="{F6B5A155-9AA6-40B1-A5D6-25B2715613D5}" destId="{22094B0B-F884-4E65-99F5-BDD7540A6A45}" srcOrd="9" destOrd="0" presId="urn:microsoft.com/office/officeart/2005/8/layout/cycle3"/>
    <dgm:cxn modelId="{B3D1ED1A-F715-4F22-942A-604ACBB127EE}" type="presParOf" srcId="{F6B5A155-9AA6-40B1-A5D6-25B2715613D5}" destId="{03A5D3F9-CF17-4D8C-A42F-34493A797873}" srcOrd="10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1729-BC98-42C1-9C6C-D65DCBA4358F}">
      <dsp:nvSpPr>
        <dsp:cNvPr id="0" name=""/>
        <dsp:cNvSpPr/>
      </dsp:nvSpPr>
      <dsp:spPr>
        <a:xfrm rot="5400000">
          <a:off x="2417200" y="-1497142"/>
          <a:ext cx="678280" cy="38460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0988" lvl="1" indent="-28098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Проблемы освещенности объекта</a:t>
          </a:r>
          <a:endParaRPr lang="ru-RU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833334" y="86724"/>
        <a:ext cx="3846013" cy="678280"/>
      </dsp:txXfrm>
    </dsp:sp>
    <dsp:sp modelId="{7E429971-BC57-430F-BB25-C0574E5E39E3}">
      <dsp:nvSpPr>
        <dsp:cNvPr id="0" name=""/>
        <dsp:cNvSpPr/>
      </dsp:nvSpPr>
      <dsp:spPr>
        <a:xfrm>
          <a:off x="84" y="0"/>
          <a:ext cx="833249" cy="847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1</a:t>
          </a:r>
        </a:p>
      </dsp:txBody>
      <dsp:txXfrm>
        <a:off x="40760" y="40676"/>
        <a:ext cx="751897" cy="766499"/>
      </dsp:txXfrm>
    </dsp:sp>
    <dsp:sp modelId="{B37A5355-225B-4C6F-AED7-6C620F99EECC}">
      <dsp:nvSpPr>
        <dsp:cNvPr id="0" name=""/>
        <dsp:cNvSpPr/>
      </dsp:nvSpPr>
      <dsp:spPr>
        <a:xfrm rot="5400000">
          <a:off x="2417200" y="-606898"/>
          <a:ext cx="678280" cy="38460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Ракурс</a:t>
          </a:r>
          <a:endParaRPr lang="ru-RU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833334" y="976968"/>
        <a:ext cx="3846013" cy="678280"/>
      </dsp:txXfrm>
    </dsp:sp>
    <dsp:sp modelId="{C04276DC-EE64-470A-B8BC-09067B8045FA}">
      <dsp:nvSpPr>
        <dsp:cNvPr id="0" name=""/>
        <dsp:cNvSpPr/>
      </dsp:nvSpPr>
      <dsp:spPr>
        <a:xfrm>
          <a:off x="84" y="892182"/>
          <a:ext cx="833249" cy="847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/>
            <a:t>2</a:t>
          </a:r>
        </a:p>
      </dsp:txBody>
      <dsp:txXfrm>
        <a:off x="40760" y="932858"/>
        <a:ext cx="751897" cy="766499"/>
      </dsp:txXfrm>
    </dsp:sp>
    <dsp:sp modelId="{C7C3E6FD-D83F-4BDA-907E-B5EE041DA931}">
      <dsp:nvSpPr>
        <dsp:cNvPr id="0" name=""/>
        <dsp:cNvSpPr/>
      </dsp:nvSpPr>
      <dsp:spPr>
        <a:xfrm rot="5400000">
          <a:off x="2417200" y="283345"/>
          <a:ext cx="678280" cy="38460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0" i="0" kern="1200" dirty="0" smtClean="0"/>
            <a:t>Разрешение</a:t>
          </a:r>
          <a:endParaRPr lang="ru-RU" sz="2400" b="0" kern="1200" dirty="0"/>
        </a:p>
      </dsp:txBody>
      <dsp:txXfrm rot="-5400000">
        <a:off x="833334" y="1867211"/>
        <a:ext cx="3846013" cy="678280"/>
      </dsp:txXfrm>
    </dsp:sp>
    <dsp:sp modelId="{F5034101-5B7D-4FE7-B47A-5A48CF39606B}">
      <dsp:nvSpPr>
        <dsp:cNvPr id="0" name=""/>
        <dsp:cNvSpPr/>
      </dsp:nvSpPr>
      <dsp:spPr>
        <a:xfrm>
          <a:off x="84" y="1782426"/>
          <a:ext cx="833249" cy="847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3</a:t>
          </a:r>
        </a:p>
      </dsp:txBody>
      <dsp:txXfrm>
        <a:off x="40760" y="1823102"/>
        <a:ext cx="751897" cy="766499"/>
      </dsp:txXfrm>
    </dsp:sp>
    <dsp:sp modelId="{7AECDDFC-1961-4408-9909-A52428BCC7D1}">
      <dsp:nvSpPr>
        <dsp:cNvPr id="0" name=""/>
        <dsp:cNvSpPr/>
      </dsp:nvSpPr>
      <dsp:spPr>
        <a:xfrm rot="5400000">
          <a:off x="2408060" y="1175452"/>
          <a:ext cx="678280" cy="384228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0" i="0" kern="1200" dirty="0" smtClean="0"/>
            <a:t>Быстрая динамика</a:t>
          </a:r>
          <a:endParaRPr lang="ru-RU" sz="2400" kern="1200" dirty="0"/>
        </a:p>
      </dsp:txBody>
      <dsp:txXfrm rot="-5400000">
        <a:off x="826058" y="2790566"/>
        <a:ext cx="3809174" cy="612058"/>
      </dsp:txXfrm>
    </dsp:sp>
    <dsp:sp modelId="{874F9E60-F424-43F1-83CA-6D129669AC5E}">
      <dsp:nvSpPr>
        <dsp:cNvPr id="0" name=""/>
        <dsp:cNvSpPr/>
      </dsp:nvSpPr>
      <dsp:spPr>
        <a:xfrm>
          <a:off x="84" y="2672670"/>
          <a:ext cx="825974" cy="847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</a:t>
          </a:r>
          <a:endParaRPr lang="ru-RU" sz="2400" kern="1200" dirty="0"/>
        </a:p>
      </dsp:txBody>
      <dsp:txXfrm>
        <a:off x="40405" y="2712991"/>
        <a:ext cx="745332" cy="767209"/>
      </dsp:txXfrm>
    </dsp:sp>
    <dsp:sp modelId="{6CFFAD1E-1C13-401E-9CCF-158C71FFBDDC}">
      <dsp:nvSpPr>
        <dsp:cNvPr id="0" name=""/>
        <dsp:cNvSpPr/>
      </dsp:nvSpPr>
      <dsp:spPr>
        <a:xfrm rot="5400000">
          <a:off x="2666334" y="2313356"/>
          <a:ext cx="678280" cy="33469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Ложные срабатывания и пропуски</a:t>
          </a:r>
          <a:endParaRPr lang="ru-RU" sz="2000" kern="1200" dirty="0"/>
        </a:p>
      </dsp:txBody>
      <dsp:txXfrm rot="-5400000">
        <a:off x="1331993" y="3680809"/>
        <a:ext cx="3313853" cy="612058"/>
      </dsp:txXfrm>
    </dsp:sp>
    <dsp:sp modelId="{C6BEED55-420B-403E-AF8B-8FFB6B92F022}">
      <dsp:nvSpPr>
        <dsp:cNvPr id="0" name=""/>
        <dsp:cNvSpPr/>
      </dsp:nvSpPr>
      <dsp:spPr>
        <a:xfrm>
          <a:off x="84" y="3562913"/>
          <a:ext cx="1331907" cy="847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Итог:</a:t>
          </a:r>
          <a:endParaRPr lang="ru-RU" sz="2400" kern="1200" dirty="0"/>
        </a:p>
      </dsp:txBody>
      <dsp:txXfrm>
        <a:off x="41473" y="3604302"/>
        <a:ext cx="1249129" cy="765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7E9BF-3E8A-45E4-B366-C1F026A7B76E}">
      <dsp:nvSpPr>
        <dsp:cNvPr id="0" name=""/>
        <dsp:cNvSpPr/>
      </dsp:nvSpPr>
      <dsp:spPr>
        <a:xfrm>
          <a:off x="368411" y="-37012"/>
          <a:ext cx="7778076" cy="5294810"/>
        </a:xfrm>
        <a:prstGeom prst="circularArrow">
          <a:avLst>
            <a:gd name="adj1" fmla="val 5544"/>
            <a:gd name="adj2" fmla="val 330680"/>
            <a:gd name="adj3" fmla="val 14853455"/>
            <a:gd name="adj4" fmla="val 16759155"/>
            <a:gd name="adj5" fmla="val 5757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2E92E-9581-4FDF-B4C7-039E353D90C1}">
      <dsp:nvSpPr>
        <dsp:cNvPr id="0" name=""/>
        <dsp:cNvSpPr/>
      </dsp:nvSpPr>
      <dsp:spPr>
        <a:xfrm>
          <a:off x="3551924" y="68595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Покадровое чтение 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82382" y="99053"/>
        <a:ext cx="1186947" cy="563015"/>
      </dsp:txXfrm>
    </dsp:sp>
    <dsp:sp modelId="{362A6A88-2505-4E15-ADF2-0A37B30C88F4}">
      <dsp:nvSpPr>
        <dsp:cNvPr id="0" name=""/>
        <dsp:cNvSpPr/>
      </dsp:nvSpPr>
      <dsp:spPr>
        <a:xfrm>
          <a:off x="5759421" y="388638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сцены и обновление переднего фона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89879" y="419096"/>
        <a:ext cx="1186947" cy="563015"/>
      </dsp:txXfrm>
    </dsp:sp>
    <dsp:sp modelId="{CB425507-72C4-4619-BFC5-CF0E321127B1}">
      <dsp:nvSpPr>
        <dsp:cNvPr id="0" name=""/>
        <dsp:cNvSpPr/>
      </dsp:nvSpPr>
      <dsp:spPr>
        <a:xfrm>
          <a:off x="6885462" y="1468755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градиента пикселей изображения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15920" y="1499213"/>
        <a:ext cx="1186947" cy="563015"/>
      </dsp:txXfrm>
    </dsp:sp>
    <dsp:sp modelId="{F227C699-D6C0-458D-B7D4-108AD6A3695C}">
      <dsp:nvSpPr>
        <dsp:cNvPr id="0" name=""/>
        <dsp:cNvSpPr/>
      </dsp:nvSpPr>
      <dsp:spPr>
        <a:xfrm>
          <a:off x="6695532" y="3340966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Вычисление гистограмм ячеек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25990" y="3371424"/>
        <a:ext cx="1186947" cy="563015"/>
      </dsp:txXfrm>
    </dsp:sp>
    <dsp:sp modelId="{0278CB66-95F4-4416-8C6F-78BD2C7F28D3}">
      <dsp:nvSpPr>
        <dsp:cNvPr id="0" name=""/>
        <dsp:cNvSpPr/>
      </dsp:nvSpPr>
      <dsp:spPr>
        <a:xfrm>
          <a:off x="5543400" y="4205066"/>
          <a:ext cx="1279346" cy="8274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Группирование ячеек в более крупные связные блоки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83791" y="4245457"/>
        <a:ext cx="1198564" cy="746626"/>
      </dsp:txXfrm>
    </dsp:sp>
    <dsp:sp modelId="{4D80F93C-49A7-49DB-8C51-4F13D9BA9022}">
      <dsp:nvSpPr>
        <dsp:cNvPr id="0" name=""/>
        <dsp:cNvSpPr/>
      </dsp:nvSpPr>
      <dsp:spPr>
        <a:xfrm>
          <a:off x="3551924" y="4584424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Нормализация блоков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82382" y="4614882"/>
        <a:ext cx="1186947" cy="563015"/>
      </dsp:txXfrm>
    </dsp:sp>
    <dsp:sp modelId="{00548743-3464-42FC-8F12-3DBA48F52323}">
      <dsp:nvSpPr>
        <dsp:cNvPr id="0" name=""/>
        <dsp:cNvSpPr/>
      </dsp:nvSpPr>
      <dsp:spPr>
        <a:xfrm>
          <a:off x="1150904" y="3845024"/>
          <a:ext cx="1376068" cy="11355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Классификация полученных дескрипторов при помощи линейного классификатора </a:t>
          </a:r>
          <a:r>
            <a:rPr lang="ru-RU" sz="11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 </a:t>
          </a:r>
          <a:r>
            <a:rPr lang="en-US" sz="1100" b="0" i="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SVM)</a:t>
          </a:r>
          <a:endParaRPr lang="ru-RU" sz="11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06338" y="3900458"/>
        <a:ext cx="1265200" cy="1024693"/>
      </dsp:txXfrm>
    </dsp:sp>
    <dsp:sp modelId="{80911074-C0F3-46D9-BD4A-AAFB014D8460}">
      <dsp:nvSpPr>
        <dsp:cNvPr id="0" name=""/>
        <dsp:cNvSpPr/>
      </dsp:nvSpPr>
      <dsp:spPr>
        <a:xfrm>
          <a:off x="214810" y="2548887"/>
          <a:ext cx="1247863" cy="99859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Принятие решения о отслеживании</a:t>
          </a:r>
          <a:r>
            <a:rPr lang="en-US" sz="110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и восстановлении найденных объектов</a:t>
          </a:r>
          <a:endParaRPr lang="ru-RU" sz="11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3557" y="2597634"/>
        <a:ext cx="1150369" cy="901102"/>
      </dsp:txXfrm>
    </dsp:sp>
    <dsp:sp modelId="{22094B0B-F884-4E65-99F5-BDD7540A6A45}">
      <dsp:nvSpPr>
        <dsp:cNvPr id="0" name=""/>
        <dsp:cNvSpPr/>
      </dsp:nvSpPr>
      <dsp:spPr>
        <a:xfrm>
          <a:off x="214802" y="1756789"/>
          <a:ext cx="1247863" cy="623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Отображение результатов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260" y="1787247"/>
        <a:ext cx="1186947" cy="563015"/>
      </dsp:txXfrm>
    </dsp:sp>
    <dsp:sp modelId="{03A5D3F9-CF17-4D8C-A42F-34493A797873}">
      <dsp:nvSpPr>
        <dsp:cNvPr id="0" name=""/>
        <dsp:cNvSpPr/>
      </dsp:nvSpPr>
      <dsp:spPr>
        <a:xfrm>
          <a:off x="1006900" y="-43408"/>
          <a:ext cx="1166702" cy="17579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Анализ полученных положений найденных объектов относительно интересующих нас областей (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ROI)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3854" y="13546"/>
        <a:ext cx="1052794" cy="1644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9D366-FC65-41F4-8A84-EB8FE657DB3A}" type="datetimeFigureOut">
              <a:rPr lang="ru-RU" smtClean="0"/>
              <a:t>06.06.2017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10110-3733-4E1D-9D84-7B7484B1E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215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46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2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F78140-AB93-4350-84C0-469EC048E63C}" type="slidenum">
              <a:rPr lang="en-US" altLang="ru-RU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3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41A5A9-2EE0-4E4A-88A6-05699CE22AF8}" type="slidenum">
              <a:rPr lang="en-US" altLang="ru-RU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9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3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E67F43-DE82-4604-BA12-5E3038309FE6}" type="slidenum">
              <a:rPr lang="en-US" altLang="ru-RU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6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04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1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1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B61C7323-6E63-4046-B98D-B59FAC63F0F8}" type="datetime8">
              <a:rPr lang="en-US" smtClean="0"/>
              <a:t>6/6/2017 9:48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BD3C7-A52E-453A-B82B-EEDD16E3ABC6}" type="datetime8">
              <a:rPr lang="en-US" smtClean="0">
                <a:solidFill>
                  <a:schemeClr val="tx2"/>
                </a:solidFill>
              </a:rPr>
              <a:t>6/6/2017 9:48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3F67B72-9148-4A10-A313-60234B7AE2CF}" type="datetime8">
              <a:rPr lang="en-US" smtClean="0">
                <a:solidFill>
                  <a:schemeClr val="tx2"/>
                </a:solidFill>
              </a:rPr>
              <a:t>6/6/2017 9:48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B532-5C9C-45F1-8D76-4CA2754CE3E4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B27A-4AFD-4866-AE88-4F13B99FC752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F760FDF-3699-4E78-AA01-38FDDDFB86CB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9F808B6-E017-47E1-8417-DB9ED9768CEE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CD17-4A57-4905-8598-D30192631AA7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9F2C-EFC8-4442-A6C5-EF8F0DFE3CCC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C244-9B85-4E14-B841-6AF8B3988624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8CFBE19-93AA-472D-AF7C-1E13295C0517}" type="datetime8">
              <a:rPr lang="en-US" smtClean="0"/>
              <a:t>6/6/2017 9:48 PM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0AB19ECA-7337-4879-9582-70E8850AD611}" type="datetime8">
              <a:rPr lang="en-US" smtClean="0">
                <a:solidFill>
                  <a:schemeClr val="tx2"/>
                </a:solidFill>
              </a:rPr>
              <a:t>6/6/2017 9:48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technicalvision.ru/index.php/%D0%A4%D0%B0%D0%B9%D0%BB:2-1-1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hyperlink" Target="http://pascal.inrialpes.fr/data/hum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76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diagramData" Target="../diagrams/data1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4.jpe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83.png"/><Relationship Id="rId18" Type="http://schemas.openxmlformats.org/officeDocument/2006/relationships/image" Target="../media/image8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2.jpg"/><Relationship Id="rId17" Type="http://schemas.openxmlformats.org/officeDocument/2006/relationships/image" Target="../media/image87.jpg"/><Relationship Id="rId2" Type="http://schemas.openxmlformats.org/officeDocument/2006/relationships/image" Target="../media/image77.png"/><Relationship Id="rId16" Type="http://schemas.openxmlformats.org/officeDocument/2006/relationships/image" Target="../media/image86.png"/><Relationship Id="rId20" Type="http://schemas.openxmlformats.org/officeDocument/2006/relationships/image" Target="../media/image90.gi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1.jp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85.png"/><Relationship Id="rId10" Type="http://schemas.openxmlformats.org/officeDocument/2006/relationships/image" Target="../media/image80.jpg"/><Relationship Id="rId19" Type="http://schemas.openxmlformats.org/officeDocument/2006/relationships/image" Target="../media/image8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9.jp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jpe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craft.ru/blog/computervision/402.html" TargetMode="External"/><Relationship Id="rId2" Type="http://schemas.openxmlformats.org/officeDocument/2006/relationships/hyperlink" Target="http://www.fz-juelich.de/ias/jsc/EN/Research/ModellingSimulation/CivilSecurityTraffic/PedestrianDynamics/Activities/petrack/petrackNod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achinelearning.ru/wiki/index.php?title=%D0%97%D0%B0%D0%B3%D0%BB%D0%B0%D0%B2%D0%BD%D0%B0%D1%8F_%D1%81%D1%82%D1%80%D0%B0%D0%BD%D0%B8%D1%86%D0%B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114489/" TargetMode="External"/><Relationship Id="rId2" Type="http://schemas.openxmlformats.org/officeDocument/2006/relationships/hyperlink" Target="https://habrahabr.ru/post/278435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i-bakery.ru/page/prosto-o-slosnom-raspoznavanie-obrazov-v-logistike" TargetMode="External"/><Relationship Id="rId5" Type="http://schemas.openxmlformats.org/officeDocument/2006/relationships/hyperlink" Target="http://www.intuit.ru/studies/courses/10622/1106/lecture/18036?page=3/" TargetMode="External"/><Relationship Id="rId4" Type="http://schemas.openxmlformats.org/officeDocument/2006/relationships/hyperlink" Target="http://www.intuit.ru/studies/courses/10622/1106/inf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339752" y="3501008"/>
            <a:ext cx="6499448" cy="18288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Обучающиеся классификаторы в распознавании образов</a:t>
            </a:r>
            <a:endParaRPr lang="ru-RU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Студент: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Толмачев Андрей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Александрович 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Руководитель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проф., д.т.н. Яшина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Марина Викторовна </a:t>
            </a:r>
            <a:endParaRPr lang="ru-RU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Андрей\Desktop\mtuc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907704" cy="19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426896" cy="9906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Типичная схема работы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программ,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реализующих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обработку изображения 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507" name="Group 15"/>
          <p:cNvGrpSpPr>
            <a:grpSpLocks/>
          </p:cNvGrpSpPr>
          <p:nvPr/>
        </p:nvGrpSpPr>
        <p:grpSpPr bwMode="auto">
          <a:xfrm>
            <a:off x="619125" y="2276475"/>
            <a:ext cx="7994650" cy="4176713"/>
            <a:chOff x="0" y="0"/>
            <a:chExt cx="8198805" cy="3514996"/>
          </a:xfrm>
        </p:grpSpPr>
        <p:sp>
          <p:nvSpPr>
            <p:cNvPr id="4" name="Rectangle 1"/>
            <p:cNvSpPr/>
            <p:nvPr/>
          </p:nvSpPr>
          <p:spPr>
            <a:xfrm>
              <a:off x="0" y="649292"/>
              <a:ext cx="1696417" cy="74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Захват изображений</a:t>
              </a:r>
              <a:endParaRPr lang="ru-RU" altLang="ru-RU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87836" y="649292"/>
              <a:ext cx="1689905" cy="74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Пред. обработка</a:t>
              </a:r>
              <a:endParaRPr lang="ru-RU" altLang="ru-RU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9159" y="662652"/>
              <a:ext cx="1740374" cy="74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Извлечение особенностей</a:t>
              </a:r>
              <a:endParaRPr lang="ru-RU" altLang="ru-RU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64446" y="647957"/>
              <a:ext cx="2134359" cy="9859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Детектирование объектов, сегментация</a:t>
              </a:r>
              <a:endParaRPr lang="ru-RU" altLang="ru-RU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79888" y="1754158"/>
              <a:ext cx="3391205" cy="12945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Распознавание, регистрация, вычисление положения в 3</a:t>
              </a:r>
              <a:r>
                <a:rPr lang="en-US" altLang="ru-RU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  <a:r>
                <a:rPr lang="ru-RU" altLang="ru-RU" sz="1200" b="1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, 3</a:t>
              </a:r>
              <a:r>
                <a:rPr lang="en-US" altLang="ru-RU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D </a:t>
              </a:r>
              <a:r>
                <a:rPr lang="ru-RU" altLang="ru-RU" sz="1200" b="1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реконструкция, анализ движения</a:t>
              </a:r>
              <a:endParaRPr lang="ru-RU" altLang="ru-RU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8561" y="2029373"/>
              <a:ext cx="2082262" cy="7361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 eaLnBrk="1" hangingPunct="1"/>
              <a:r>
                <a:rPr lang="ru-RU" altLang="ru-RU" sz="1200" b="1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Принятие решений</a:t>
              </a:r>
              <a:endParaRPr lang="ru-RU" altLang="ru-RU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696417" y="1023370"/>
              <a:ext cx="2914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Arrow Connector 11"/>
            <p:cNvCxnSpPr/>
            <p:nvPr/>
          </p:nvCxnSpPr>
          <p:spPr>
            <a:xfrm>
              <a:off x="3664717" y="1036730"/>
              <a:ext cx="30444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Arrow Connector 17"/>
            <p:cNvCxnSpPr/>
            <p:nvPr/>
          </p:nvCxnSpPr>
          <p:spPr>
            <a:xfrm flipH="1">
              <a:off x="1479888" y="1023370"/>
              <a:ext cx="6718917" cy="1377408"/>
            </a:xfrm>
            <a:prstGeom prst="bentConnector5">
              <a:avLst>
                <a:gd name="adj1" fmla="val -3403"/>
                <a:gd name="adj2" fmla="val 49157"/>
                <a:gd name="adj3" fmla="val 103403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25"/>
            <p:cNvCxnSpPr/>
            <p:nvPr/>
          </p:nvCxnSpPr>
          <p:spPr>
            <a:xfrm flipV="1">
              <a:off x="4871093" y="2396770"/>
              <a:ext cx="317468" cy="40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27"/>
            <p:cNvCxnSpPr/>
            <p:nvPr/>
          </p:nvCxnSpPr>
          <p:spPr>
            <a:xfrm flipV="1">
              <a:off x="5709534" y="1023370"/>
              <a:ext cx="354913" cy="1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1530" name="TextBox 18"/>
            <p:cNvSpPr txBox="1">
              <a:spLocks noChangeArrowheads="1"/>
            </p:cNvSpPr>
            <p:nvPr/>
          </p:nvSpPr>
          <p:spPr bwMode="auto">
            <a:xfrm>
              <a:off x="160910" y="143559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  <p:sp>
          <p:nvSpPr>
            <p:cNvPr id="21531" name="TextBox 19"/>
            <p:cNvSpPr txBox="1">
              <a:spLocks noChangeArrowheads="1"/>
            </p:cNvSpPr>
            <p:nvPr/>
          </p:nvSpPr>
          <p:spPr bwMode="auto">
            <a:xfrm>
              <a:off x="1886126" y="143559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  <p:sp>
          <p:nvSpPr>
            <p:cNvPr id="21532" name="TextBox 20"/>
            <p:cNvSpPr txBox="1">
              <a:spLocks noChangeArrowheads="1"/>
            </p:cNvSpPr>
            <p:nvPr/>
          </p:nvSpPr>
          <p:spPr bwMode="auto">
            <a:xfrm>
              <a:off x="3924423" y="0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  <p:sp>
          <p:nvSpPr>
            <p:cNvPr id="21533" name="TextBox 21"/>
            <p:cNvSpPr txBox="1">
              <a:spLocks noChangeArrowheads="1"/>
            </p:cNvSpPr>
            <p:nvPr/>
          </p:nvSpPr>
          <p:spPr bwMode="auto">
            <a:xfrm>
              <a:off x="5965872" y="143559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  <p:sp>
          <p:nvSpPr>
            <p:cNvPr id="21534" name="TextBox 22"/>
            <p:cNvSpPr txBox="1">
              <a:spLocks noChangeArrowheads="1"/>
            </p:cNvSpPr>
            <p:nvPr/>
          </p:nvSpPr>
          <p:spPr bwMode="auto">
            <a:xfrm>
              <a:off x="1555229" y="3145664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  <p:sp>
          <p:nvSpPr>
            <p:cNvPr id="21535" name="TextBox 23"/>
            <p:cNvSpPr txBox="1">
              <a:spLocks noChangeArrowheads="1"/>
            </p:cNvSpPr>
            <p:nvPr/>
          </p:nvSpPr>
          <p:spPr bwMode="auto">
            <a:xfrm>
              <a:off x="5151558" y="2776332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/>
              <a:endParaRPr lang="ru-RU" altLang="ru-RU">
                <a:latin typeface="Calibri" panose="020F0502020204030204" pitchFamily="34" charset="0"/>
              </a:endParaRPr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118" y="1675684"/>
            <a:ext cx="1176621" cy="1324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sx="105000" sy="105000" algn="tl" rotWithShape="0">
              <a:srgbClr val="000000">
                <a:alpha val="43000"/>
              </a:srgbClr>
            </a:outerShdw>
            <a:softEdge rad="63500"/>
          </a:effec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8442" y="1675684"/>
            <a:ext cx="1190231" cy="13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sx="105000" sy="105000" algn="tl" rotWithShape="0">
              <a:srgbClr val="000000">
                <a:alpha val="43000"/>
              </a:srgbClr>
            </a:outerShdw>
            <a:softEdge rad="63500"/>
          </a:effec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41634" y="1607396"/>
            <a:ext cx="1272110" cy="14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sx="105000" sy="105000" algn="tl" rotWithShape="0">
              <a:srgbClr val="000000">
                <a:alpha val="43000"/>
              </a:srgbClr>
            </a:outerShdw>
            <a:softEdge rad="63500"/>
          </a:effec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0497" y="5414442"/>
            <a:ext cx="1175890" cy="13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sx="105000" sy="105000" algn="tl" rotWithShape="0">
              <a:srgbClr val="000000">
                <a:alpha val="43000"/>
              </a:srgbClr>
            </a:outerShdw>
            <a:softEdge rad="63500"/>
          </a:effectLst>
        </p:spPr>
      </p:pic>
      <p:pic>
        <p:nvPicPr>
          <p:cNvPr id="21512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682750"/>
            <a:ext cx="11715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Стрелка углом 27"/>
          <p:cNvSpPr/>
          <p:nvPr/>
        </p:nvSpPr>
        <p:spPr>
          <a:xfrm>
            <a:off x="776288" y="2625725"/>
            <a:ext cx="374650" cy="571500"/>
          </a:xfrm>
          <a:prstGeom prst="bentArrow">
            <a:avLst>
              <a:gd name="adj1" fmla="val 25000"/>
              <a:gd name="adj2" fmla="val 33212"/>
              <a:gd name="adj3" fmla="val 25000"/>
              <a:gd name="adj4" fmla="val 300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Стрелка углом 28"/>
          <p:cNvSpPr/>
          <p:nvPr/>
        </p:nvSpPr>
        <p:spPr>
          <a:xfrm>
            <a:off x="2643188" y="2625725"/>
            <a:ext cx="374650" cy="571500"/>
          </a:xfrm>
          <a:prstGeom prst="bentArrow">
            <a:avLst>
              <a:gd name="adj1" fmla="val 25000"/>
              <a:gd name="adj2" fmla="val 33212"/>
              <a:gd name="adj3" fmla="val 25000"/>
              <a:gd name="adj4" fmla="val 300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Стрелка углом 29"/>
          <p:cNvSpPr/>
          <p:nvPr/>
        </p:nvSpPr>
        <p:spPr>
          <a:xfrm>
            <a:off x="4597400" y="2625725"/>
            <a:ext cx="374650" cy="569913"/>
          </a:xfrm>
          <a:prstGeom prst="bentArrow">
            <a:avLst>
              <a:gd name="adj1" fmla="val 25000"/>
              <a:gd name="adj2" fmla="val 33212"/>
              <a:gd name="adj3" fmla="val 25000"/>
              <a:gd name="adj4" fmla="val 300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Стрелка углом 30"/>
          <p:cNvSpPr/>
          <p:nvPr/>
        </p:nvSpPr>
        <p:spPr>
          <a:xfrm>
            <a:off x="6983413" y="2625725"/>
            <a:ext cx="374650" cy="569913"/>
          </a:xfrm>
          <a:prstGeom prst="bentArrow">
            <a:avLst>
              <a:gd name="adj1" fmla="val 25000"/>
              <a:gd name="adj2" fmla="val 33212"/>
              <a:gd name="adj3" fmla="val 25000"/>
              <a:gd name="adj4" fmla="val 300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Стрелка углом 31"/>
          <p:cNvSpPr/>
          <p:nvPr/>
        </p:nvSpPr>
        <p:spPr>
          <a:xfrm flipV="1">
            <a:off x="3941763" y="5711825"/>
            <a:ext cx="374650" cy="569913"/>
          </a:xfrm>
          <a:prstGeom prst="bentArrow">
            <a:avLst>
              <a:gd name="adj1" fmla="val 25000"/>
              <a:gd name="adj2" fmla="val 33212"/>
              <a:gd name="adj3" fmla="val 25000"/>
              <a:gd name="adj4" fmla="val 300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изображение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01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изображения различают по способу кодирования на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векторные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растровые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Двумерное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трехмерной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сцены (на картине, фотографии, экране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монитора)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 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видимое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представляющее собой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функцию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яркости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 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на двумерной плоскости: 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ru-RU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где 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- декартовы координаты.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Растровое изображение на экране представляет собой дискретную «мозаику» -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матрицу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состоящую из отдельных цветных прямоугольников -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фотография появилась в середине XIX века. Первый устойчивый цветной фотоснимок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 1861 году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Джеймсом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Максвеллом,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предложил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аддитивный синтез цвета как способ получения цветных изображений. В качестве основных цветов использовались излучения с длинами волн: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630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528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457нм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Любой цвет можно получить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+ 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+ 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2-1-1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7" y="4869160"/>
            <a:ext cx="6048375" cy="19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2323" y="5005099"/>
            <a:ext cx="2010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как двумерная матрица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интенсивностей в градациях серого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применения фильтрации, бинаризации изображения по цветовому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порогу.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52076" cy="290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обработке изображений часто используется процедура "пороговой бинаризации" - разбиение изображения на две области, одна из которых содержит все пикселы со значением ниже некоторого порога, а другая содержит все пикселы со значением выше этого порога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Рассмотрена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автоматического захвата карт Яндекса, обработки и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загруженности дорог в течении дня по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изображениям.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распознать процентное соотношение дорог с свободным потоком (зеленый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цвет), загруженным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(желтый) и «пробки» (красный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0" y="4005064"/>
            <a:ext cx="1922917" cy="254766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20" y="4005064"/>
            <a:ext cx="1922917" cy="2547662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/>
          <p:nvPr/>
        </p:nvPicPr>
        <p:blipFill rotWithShape="1">
          <a:blip r:embed="rId4"/>
          <a:srcRect l="9825" b="10686"/>
          <a:stretch/>
        </p:blipFill>
        <p:spPr>
          <a:xfrm>
            <a:off x="5221963" y="3981464"/>
            <a:ext cx="3481355" cy="2230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400" y="615532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Исходное изображение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724563" y="6154541"/>
            <a:ext cx="22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Пороговый фильтр по зеленому каналу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032304" y="6211669"/>
            <a:ext cx="386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График </a:t>
            </a:r>
            <a:r>
              <a:rPr lang="ru-RU" dirty="0"/>
              <a:t>соотношения загруженности дорог в течении </a:t>
            </a:r>
            <a:r>
              <a:rPr lang="ru-RU" dirty="0" smtClean="0"/>
              <a:t>дня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3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-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вертка</a:t>
            </a:r>
            <a:endParaRPr lang="ru-RU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49565" y="1459420"/>
                <a:ext cx="8153400" cy="44958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1500" b="1" dirty="0" smtClean="0">
                    <a:latin typeface="Times New Roman" pitchFamily="18" charset="0"/>
                    <a:cs typeface="Times New Roman" pitchFamily="18" charset="0"/>
                  </a:rPr>
                  <a:t>Свёртка 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(англ. </a:t>
                </a:r>
                <a:r>
                  <a:rPr lang="ru-RU" sz="1500" dirty="0" err="1">
                    <a:latin typeface="Times New Roman" pitchFamily="18" charset="0"/>
                    <a:cs typeface="Times New Roman" pitchFamily="18" charset="0"/>
                  </a:rPr>
                  <a:t>convolution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—</a:t>
                </a:r>
                <a:r>
                  <a:rPr lang="en-US" sz="15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это </a:t>
                </a:r>
                <a:r>
                  <a:rPr lang="ru-RU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математическая операция, применённая к двум функциям </a:t>
                </a:r>
                <a:r>
                  <a:rPr lang="ru-RU" sz="1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ru-RU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и </a:t>
                </a:r>
                <a:r>
                  <a:rPr lang="ru-RU" sz="1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ru-RU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порождающая третью 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функцию. В 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случае работы с изображениями 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— это 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операция вычисления нового значения заданного пикселя, при которой учитываются значения окружающих его соседних пикселей. </a:t>
                </a:r>
              </a:p>
              <a:p>
                <a:pPr marL="0" indent="0">
                  <a:buNone/>
                </a:pP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Главным элементом свёртки является </a:t>
                </a:r>
                <a:r>
                  <a:rPr lang="ru-RU" sz="1500" b="1" dirty="0">
                    <a:latin typeface="Times New Roman" pitchFamily="18" charset="0"/>
                    <a:cs typeface="Times New Roman" pitchFamily="18" charset="0"/>
                  </a:rPr>
                  <a:t>ядро свёртки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 — это матрица (произвольного размера и отношения сторон; чаще всего используется квадратная матрица (по умолчанию, размеры 3х3)):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[  ][  ][  ]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[  ][</a:t>
                </a:r>
                <a:r>
                  <a:rPr lang="ru-RU" sz="1500" b="1" dirty="0">
                    <a:latin typeface="Times New Roman" pitchFamily="18" charset="0"/>
                    <a:cs typeface="Times New Roman" pitchFamily="18" charset="0"/>
                  </a:rPr>
                  <a:t>я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][  ]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[  ][  ][  ]</a:t>
                </a:r>
              </a:p>
              <a:p>
                <a:pPr marL="0" indent="0">
                  <a:buNone/>
                </a:pP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У ядра свёртки есть 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параметр 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— </a:t>
                </a:r>
                <a:r>
                  <a:rPr lang="ru-RU" sz="1500" b="1" dirty="0">
                    <a:latin typeface="Times New Roman" pitchFamily="18" charset="0"/>
                    <a:cs typeface="Times New Roman" pitchFamily="18" charset="0"/>
                  </a:rPr>
                  <a:t>якорь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 — это элемент матрицы (чаще всего — центр), который прикладывается к заданному пикселю изображения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Результатом применения операци</a:t>
                </a:r>
                <a:r>
                  <a:rPr lang="ru-RU" sz="1500" dirty="0">
                    <a:latin typeface="Times New Roman" pitchFamily="18" charset="0"/>
                    <a:cs typeface="Times New Roman" pitchFamily="18" charset="0"/>
                  </a:rPr>
                  <a:t>и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 свертки с ядром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5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к пикселю </a:t>
                </a:r>
                <a:r>
                  <a:rPr lang="en-US" sz="1500" dirty="0" smtClean="0">
                    <a:latin typeface="Times New Roman" pitchFamily="18" charset="0"/>
                    <a:cs typeface="Times New Roman" pitchFamily="18" charset="0"/>
                  </a:rPr>
                  <a:t>I[1,1]</a:t>
                </a:r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 изображения </a:t>
                </a:r>
                <a:r>
                  <a:rPr lang="en-US" sz="1500" dirty="0" smtClean="0">
                    <a:latin typeface="Times New Roman" pitchFamily="18" charset="0"/>
                    <a:cs typeface="Times New Roman" pitchFamily="18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5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ru-RU" sz="1500" dirty="0" smtClean="0">
                    <a:latin typeface="Times New Roman" pitchFamily="18" charset="0"/>
                    <a:cs typeface="Times New Roman" pitchFamily="18" charset="0"/>
                  </a:rPr>
                  <a:t> будет новое изображение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𝐽</m:t>
                    </m:r>
                    <m:r>
                      <a:rPr lang="en-US" sz="15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5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ru-RU" sz="1500" noProof="0" dirty="0" smtClean="0">
                    <a:latin typeface="Times New Roman" pitchFamily="18" charset="0"/>
                    <a:cs typeface="Times New Roman" pitchFamily="18" charset="0"/>
                  </a:rPr>
                  <a:t>, как представлено на рисунке:</a:t>
                </a:r>
                <a:endParaRPr lang="ru-RU" sz="1500" noProof="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49565" y="1459420"/>
                <a:ext cx="8153400" cy="4495800"/>
              </a:xfrm>
              <a:blipFill>
                <a:blip r:embed="rId3"/>
                <a:stretch>
                  <a:fillRect l="-299" t="-271" r="-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4" y="572950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Исходное изображение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277912" y="5729502"/>
            <a:ext cx="185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Результирующее изображение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2" y="5603043"/>
            <a:ext cx="1093280" cy="10932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51" y="5603043"/>
            <a:ext cx="1090216" cy="1090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26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207824" cy="50691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Градиент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—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вектор, своим направлением указывающий направление наибольшего возрастания некоторой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величины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которой меняется от одной точки пространства к другой (скалярного поля), а по величине (модулю) равный скорости роста этой величины в этом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направлении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ru-RU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нашем случае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это двумерная </a:t>
                </a:r>
                <a:r>
                  <a:rPr lang="ru-RU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распределения цвета и</a:t>
                </a:r>
                <a:r>
                  <a:rPr lang="en-US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яркости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изображения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пиксел изображения.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так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как картинка дискретна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используют разностные аналоги производной,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левая разностная производная. </a:t>
                </a:r>
              </a:p>
              <a:p>
                <a:pPr marL="0" indent="0">
                  <a:buNone/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вычисления направленного градиента изображения мы используем </a:t>
                </a:r>
                <a:r>
                  <a:rPr 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приближенное вычисление градиента изображения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207824" cy="5069160"/>
              </a:xfrm>
              <a:blipFill>
                <a:blip r:embed="rId2"/>
                <a:stretch>
                  <a:fillRect l="-446" t="-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 descr="C:\Users\Андрей\Desktop\Градиент_холма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420888"/>
            <a:ext cx="389397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 изображения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вычисления градиента можно представить: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разностные аналоги производных по ядру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Сворачиваем полученные ядра с изображением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итоге, получим компоненты вектора градиента.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каждой точке изображения градиентный вектор ориентирован в направлении наибольшего увеличения яркости, а его длина соответствует величине изменения яркости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Семейство используемых на практике методов основано на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приближенном вычисление градиента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анализе его направления и абсолютной величины. Для дифференцирования изображения используются:</a:t>
            </a:r>
          </a:p>
          <a:p>
            <a:pPr lvl="0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Irwin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1968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Щарра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Hanno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Scharr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Лапласа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C:\Users\Андрей\Desktop\CheckPrim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99" y="4569168"/>
            <a:ext cx="1533922" cy="173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47" y="4569168"/>
            <a:ext cx="1656184" cy="1727244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6760916" y="5228835"/>
            <a:ext cx="601191" cy="4079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6236490"/>
            <a:ext cx="423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оператора Лапласа на примитивах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направленных градиентов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31976" cy="56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градиентов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Oriented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HOG) –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получения дескрипторов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векторов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уникальных чисел) особых точек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описателей).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алгоритма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 в том, что объект на области изображения может быть описан направлением краев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распределением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градиентов яркости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дескрипторов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производится разделением изображения на связные области (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ячейки 8*8 пикселов),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подсчетом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направлений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беззнаковых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градиентов для каждой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ячейки. Каждый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 в ячейке участвует во взвешенном голосовании для 9 каналов гистограммы направлений, основанном на значении градиентов. Комбинация гистограмм называется дескриптором.</a:t>
            </a:r>
          </a:p>
          <a:p>
            <a:pPr marL="0" indent="0"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0" y="3501008"/>
            <a:ext cx="2581275" cy="187220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24" y="1600200"/>
            <a:ext cx="2619863" cy="17567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98058" y="5344406"/>
            <a:ext cx="32038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ru-RU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дескриптора ячейки: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34607"/>
              </p:ext>
            </p:extLst>
          </p:nvPr>
        </p:nvGraphicFramePr>
        <p:xfrm>
          <a:off x="3835477" y="5754216"/>
          <a:ext cx="5129010" cy="6600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9890">
                  <a:extLst>
                    <a:ext uri="{9D8B030D-6E8A-4147-A177-3AD203B41FA5}">
                      <a16:colId xmlns:a16="http://schemas.microsoft.com/office/drawing/2014/main" val="2324045003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2049966789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3487900234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81578283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2110359791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623516356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2891796145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2354865597"/>
                    </a:ext>
                  </a:extLst>
                </a:gridCol>
                <a:gridCol w="569890">
                  <a:extLst>
                    <a:ext uri="{9D8B030D-6E8A-4147-A177-3AD203B41FA5}">
                      <a16:colId xmlns:a16="http://schemas.microsoft.com/office/drawing/2014/main" val="2239016331"/>
                    </a:ext>
                  </a:extLst>
                </a:gridCol>
              </a:tblGrid>
              <a:tr h="33002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140º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160º</a:t>
                      </a:r>
                      <a:endParaRPr lang="ru-RU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3483"/>
                  </a:ext>
                </a:extLst>
              </a:tr>
              <a:tr h="33002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0.1474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0.1039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0.0189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0.0348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0.1068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0.0523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0.1359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0.2408</a:t>
                      </a:r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0.0758</a:t>
                      </a:r>
                      <a:endParaRPr lang="ru-RU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93076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2648" y="5085184"/>
            <a:ext cx="3284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анализа и обработки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целью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искомых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объектов.</a:t>
            </a:r>
          </a:p>
          <a:p>
            <a:pPr lvl="0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 применяется в разработке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детектирования пешеходов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лиц.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Края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границы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itchFamily="18" charset="0"/>
              </a:rPr>
              <a:t>Края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(границы) — это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кривые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на изображении, вдоль которых происходит резкое изменение яркости или других видов неоднородностей. 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Причины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возникновения краёв:</a:t>
            </a:r>
          </a:p>
          <a:p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изменение освещенности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изменение цвета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изменение глубины сцены (ориентации поверхности) 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Получается, что края отражают важные особенности изображения и поэтому, целями преобразования изображения в набор кривых являются:</a:t>
            </a:r>
          </a:p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выделение существенных характеристик изображения</a:t>
            </a:r>
          </a:p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сокращение объема информации для последующего анализа</a:t>
            </a: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Самым популярным методом выделения границ является 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детектор границ 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Кенни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Canny)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Работа </a:t>
            </a:r>
            <a:r>
              <a:rPr lang="ru-RU" sz="1800" b="1" dirty="0" err="1">
                <a:latin typeface="Times New Roman" pitchFamily="18" charset="0"/>
                <a:cs typeface="Times New Roman" pitchFamily="18" charset="0"/>
              </a:rPr>
              <a:t>Кенни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была проведена на заре компьютерного зрения (1986), детектор границ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Кенни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до сих пор является одним из лучших детекторов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Детектор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Кенни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использует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фильтр на основе 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первой производной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от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гауссианы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sz="1300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детектора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границ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Кенни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609600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Исходное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236" y="608330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в градациях серого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812" y="609153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Результирующее изображение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87" y="1622512"/>
            <a:ext cx="7895261" cy="4514850"/>
          </a:xfrm>
          <a:prstGeom prst="rect">
            <a:avLst/>
          </a:prstGeom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5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обработки видеопотока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07424" cy="506916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видеопоток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камеры, захватывающей изображение в виде фиксированного прямоугольника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имеются объекты. Искомым объектом считается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 в полный рост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Необходимо провести отслеживание траектории движения искомых объектов и идентифицировать их, подсчитать количество людей, находящихся на кадре видеопоследовательности и прошедших в заданной подобласти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прямоугольника.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заданному интервалу ∆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необходимо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рассчитать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интенсивность потока пешеходов.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3292" r="1372" b="10853"/>
          <a:stretch/>
        </p:blipFill>
        <p:spPr bwMode="auto">
          <a:xfrm>
            <a:off x="5554699" y="1516698"/>
            <a:ext cx="3562730" cy="218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40307"/>
            <a:ext cx="3873145" cy="2901061"/>
          </a:xfrm>
          <a:prstGeom prst="rect">
            <a:avLst/>
          </a:prstGeom>
        </p:spPr>
      </p:pic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45992"/>
            <a:ext cx="7920880" cy="5324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посвящена вопросам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распознавания и отслеживании траектории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движения человека в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полный рост в потоке пешеходов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посредствам классификации вычисленных дескрипторов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рассматривается реализация метода поиска особых точек – «гистограмм направленных градиентов» - для локализации и оценки интенсивности потока объектов на видеопоследовательности в поглощающих областях. В основе алгоритма лежит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дескриптор, описывающий как меняется на изображении яркость и саму структуру этих перепадов, принятие решений реализует линейный классификатор – метод опорных векторов -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состоит в том, что видео материалы имеют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различное качество, разрешение, условия освещенности,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распознавания неустойчиво работают при изменении ракурса съемки и плотном потоке пешеходов, увеличение качества изображения ведет к увеличению времени обработки изображения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данной работы была разработана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объектов посредствам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обученного линейного классификатора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детектирования и отслеживания найденных объектов с целью получения надёжных эмпирических данных о пешеходном потоке.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Детектирование объектов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755576" y="1628800"/>
            <a:ext cx="5400600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Детектирование объектов на изображениях заключается в поиске положения всех объектов заданного класса на изображении. Положение объекта можно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либо, как множество пикселей (множество А), соответствующих объекту, либо, как координаты прямоугольника (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), окаймляющего объект. В данной работе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положение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 определяется как множество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окаймляющих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прямоугольников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Для этого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-признаки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 реализует линейный классификатор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Положение объекта – это множество пикселей А на изображение, в котором находится объект. Прямоугольник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окаймляющим прямоугольником, заданный параметрами: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координаты верхнего левого угла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прямоугольника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rec.width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ширина окаймляющего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прямоугольника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rec.height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окаймляющего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прямоугольника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600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92" y="1844824"/>
            <a:ext cx="1956091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вычисления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дескриптора</a:t>
            </a:r>
            <a:endParaRPr lang="ru-RU" alt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8529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параметры: одиночный кадр с видеопотока</a:t>
            </a: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работы: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градиента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гистограмм ячеек.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Группирование ячеек в более крупные блоки.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блоков.</a:t>
            </a: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полученного дескриптора (SVM-классификатор)</a:t>
            </a:r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r>
              <a:rPr lang="ru-RU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параметры: вектор, содержащий координаты окаймляющих прямоугольников найденных объектов.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дескриптора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55163" y="1844824"/>
            <a:ext cx="3401960" cy="34563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0467" y="1569707"/>
            <a:ext cx="2807224" cy="4641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Исходное изображение обходит скользящее окно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43203" y="2092102"/>
            <a:ext cx="2664296" cy="474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скользящее окно делится на ячейки</a:t>
            </a:r>
          </a:p>
        </p:txBody>
      </p:sp>
      <p:cxnSp>
        <p:nvCxnSpPr>
          <p:cNvPr id="11" name="Соединительная линия уступом 10"/>
          <p:cNvCxnSpPr>
            <a:stCxn id="6" idx="3"/>
            <a:endCxn id="9" idx="0"/>
          </p:cNvCxnSpPr>
          <p:nvPr/>
        </p:nvCxnSpPr>
        <p:spPr>
          <a:xfrm>
            <a:off x="3197691" y="1801778"/>
            <a:ext cx="677660" cy="2903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12" name="Рисунок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86"/>
          <a:stretch/>
        </p:blipFill>
        <p:spPr bwMode="auto">
          <a:xfrm>
            <a:off x="5646700" y="2235071"/>
            <a:ext cx="1301564" cy="267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2"/>
          <p:cNvSpPr/>
          <p:nvPr/>
        </p:nvSpPr>
        <p:spPr>
          <a:xfrm>
            <a:off x="382963" y="2763233"/>
            <a:ext cx="4824536" cy="7920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ячейки рассчитываются приближенные значения градиента. Результатом вычисления являются две матрицы производных вдоль осей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соответственно </a:t>
            </a:r>
          </a:p>
        </p:txBody>
      </p:sp>
      <p:cxnSp>
        <p:nvCxnSpPr>
          <p:cNvPr id="15" name="Соединительная линия уступом 14"/>
          <p:cNvCxnSpPr>
            <a:stCxn id="9" idx="1"/>
            <a:endCxn id="13" idx="0"/>
          </p:cNvCxnSpPr>
          <p:nvPr/>
        </p:nvCxnSpPr>
        <p:spPr>
          <a:xfrm rot="10800000" flipH="1" flipV="1">
            <a:off x="2543203" y="2329541"/>
            <a:ext cx="252028" cy="433691"/>
          </a:xfrm>
          <a:prstGeom prst="bentConnector4">
            <a:avLst>
              <a:gd name="adj1" fmla="val -90704"/>
              <a:gd name="adj2" fmla="val 7737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77" y="2235071"/>
            <a:ext cx="1367558" cy="2675890"/>
          </a:xfrm>
          <a:prstGeom prst="rect">
            <a:avLst/>
          </a:prstGeom>
        </p:spPr>
      </p:pic>
      <p:pic>
        <p:nvPicPr>
          <p:cNvPr id="20" name="Рисунок 19" descr="F:\Learning\Магистр\Конференция Отраслевая\gradients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7"/>
          <a:stretch/>
        </p:blipFill>
        <p:spPr bwMode="auto">
          <a:xfrm>
            <a:off x="5558681" y="2245974"/>
            <a:ext cx="3172009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Прямоугольник 20"/>
          <p:cNvSpPr/>
          <p:nvPr/>
        </p:nvSpPr>
        <p:spPr>
          <a:xfrm>
            <a:off x="382963" y="3833530"/>
            <a:ext cx="2734512" cy="8508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этих матриц вычисляются матрицы направлений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силы градиента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3" name="Соединительная линия уступом 22"/>
          <p:cNvCxnSpPr>
            <a:stCxn id="13" idx="2"/>
            <a:endCxn id="21" idx="0"/>
          </p:cNvCxnSpPr>
          <p:nvPr/>
        </p:nvCxnSpPr>
        <p:spPr>
          <a:xfrm rot="5400000">
            <a:off x="2133621" y="3171919"/>
            <a:ext cx="278209" cy="10450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30" name="Рисунок 29"/>
          <p:cNvPicPr/>
          <p:nvPr/>
        </p:nvPicPr>
        <p:blipFill>
          <a:blip r:embed="rId6"/>
          <a:stretch>
            <a:fillRect/>
          </a:stretch>
        </p:blipFill>
        <p:spPr>
          <a:xfrm>
            <a:off x="5309258" y="2086481"/>
            <a:ext cx="3493770" cy="2973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Прямоугольник 30"/>
          <p:cNvSpPr/>
          <p:nvPr/>
        </p:nvSpPr>
        <p:spPr>
          <a:xfrm>
            <a:off x="3268283" y="4488123"/>
            <a:ext cx="1905643" cy="8456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 матрицы используются для вычисления гистограмм</a:t>
            </a:r>
          </a:p>
        </p:txBody>
      </p:sp>
      <p:cxnSp>
        <p:nvCxnSpPr>
          <p:cNvPr id="33" name="Соединительная линия уступом 32"/>
          <p:cNvCxnSpPr>
            <a:stCxn id="21" idx="3"/>
            <a:endCxn id="31" idx="0"/>
          </p:cNvCxnSpPr>
          <p:nvPr/>
        </p:nvCxnSpPr>
        <p:spPr>
          <a:xfrm>
            <a:off x="3117475" y="4258952"/>
            <a:ext cx="1103630" cy="2291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46" name="Рисунок 4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18" y="2053824"/>
            <a:ext cx="3873282" cy="3175376"/>
          </a:xfrm>
          <a:prstGeom prst="rect">
            <a:avLst/>
          </a:prstGeom>
        </p:spPr>
      </p:pic>
      <p:sp>
        <p:nvSpPr>
          <p:cNvPr id="47" name="Прямоугольник 46"/>
          <p:cNvSpPr/>
          <p:nvPr/>
        </p:nvSpPr>
        <p:spPr>
          <a:xfrm>
            <a:off x="382963" y="5504902"/>
            <a:ext cx="3894584" cy="12364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принятия во внимание яркости и контрастности градиенты следует локально нормировать, для чего ячейки нужно сгруппировать в более крупные связные блоки. Комбинация этих гистограмм и является дескриптором</a:t>
            </a:r>
          </a:p>
        </p:txBody>
      </p:sp>
      <p:cxnSp>
        <p:nvCxnSpPr>
          <p:cNvPr id="49" name="Соединительная линия уступом 48"/>
          <p:cNvCxnSpPr>
            <a:stCxn id="31" idx="1"/>
            <a:endCxn id="47" idx="0"/>
          </p:cNvCxnSpPr>
          <p:nvPr/>
        </p:nvCxnSpPr>
        <p:spPr>
          <a:xfrm rot="10800000" flipV="1">
            <a:off x="2330255" y="4910960"/>
            <a:ext cx="938028" cy="59394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24" y="1926150"/>
            <a:ext cx="1828980" cy="3578752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7" y="1928893"/>
            <a:ext cx="1827577" cy="3576008"/>
          </a:xfrm>
          <a:prstGeom prst="rect">
            <a:avLst/>
          </a:prstGeom>
        </p:spPr>
      </p:pic>
      <p:sp>
        <p:nvSpPr>
          <p:cNvPr id="53" name="Стрелка вправо 52"/>
          <p:cNvSpPr/>
          <p:nvPr/>
        </p:nvSpPr>
        <p:spPr>
          <a:xfrm>
            <a:off x="6853601" y="3573016"/>
            <a:ext cx="514137" cy="2605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655727" y="5691332"/>
            <a:ext cx="3283510" cy="1091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полученных дескрипторов.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Далее полученный дескриптор отправляется классификатору, для принятия решения.</a:t>
            </a:r>
          </a:p>
        </p:txBody>
      </p:sp>
      <p:cxnSp>
        <p:nvCxnSpPr>
          <p:cNvPr id="56" name="Соединительная линия уступом 55"/>
          <p:cNvCxnSpPr>
            <a:stCxn id="47" idx="3"/>
            <a:endCxn id="54" idx="1"/>
          </p:cNvCxnSpPr>
          <p:nvPr/>
        </p:nvCxnSpPr>
        <p:spPr>
          <a:xfrm>
            <a:off x="4277547" y="6123135"/>
            <a:ext cx="378180" cy="113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58" name="Рисунок 57"/>
          <p:cNvPicPr/>
          <p:nvPr/>
        </p:nvPicPr>
        <p:blipFill>
          <a:blip r:embed="rId9"/>
          <a:stretch>
            <a:fillRect/>
          </a:stretch>
        </p:blipFill>
        <p:spPr>
          <a:xfrm>
            <a:off x="6350837" y="1860862"/>
            <a:ext cx="1836420" cy="3667125"/>
          </a:xfrm>
          <a:prstGeom prst="rect">
            <a:avLst/>
          </a:prstGeom>
        </p:spPr>
      </p:pic>
      <p:sp>
        <p:nvSpPr>
          <p:cNvPr id="2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1" grpId="0" animBg="1"/>
      <p:bldP spid="31" grpId="0" animBg="1"/>
      <p:bldP spid="47" grpId="0" animBg="1"/>
      <p:bldP spid="53" grpId="0" animBg="1"/>
      <p:bldP spid="53" grpId="1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полученных данных –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ru-RU" altLang="ru-RU" sz="6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реализован HOG-детектор, использующий в качестве классификатора машину опорных векторов с линейным ядром. Обученный линейный SVM-классификатор представляется вектором коэффициентов уравнения разделяющей гиперплоскости в пространстве признаков</a:t>
            </a:r>
            <a:r>
              <a:rPr lang="ru-RU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ru-RU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SVM в том, что в многомерном пространстве наших признаков построить такую разделяющую гиперплоскость, которая будет разделять векторы признаков. Классификация заключается в том, что необходимо узнать с какой стороны относительно гиперплоскости находится вектор, который мы хотим классифицировать.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ru-RU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практике случаи, когда данные можно разделить гиперплоскостью, или </a:t>
            </a:r>
            <a:r>
              <a:rPr lang="ru-RU" alt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</a:t>
            </a:r>
            <a:r>
              <a:rPr lang="ru-RU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довольно редки. Пример линейной неразделимости:</a:t>
            </a:r>
          </a:p>
        </p:txBody>
      </p:sp>
      <p:pic>
        <p:nvPicPr>
          <p:cNvPr id="7" name="Рисунок 6" descr="3b0af1a82f51ee4b5fbbadf8b51d8fab.png (400×358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0" y="4365104"/>
            <a:ext cx="2592288" cy="226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6990" r="14646" b="12499"/>
          <a:stretch/>
        </p:blipFill>
        <p:spPr bwMode="auto">
          <a:xfrm>
            <a:off x="3211491" y="4365104"/>
            <a:ext cx="2881535" cy="226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6" t="10062" r="21946" b="7566"/>
          <a:stretch/>
        </p:blipFill>
        <p:spPr bwMode="auto">
          <a:xfrm>
            <a:off x="6184723" y="4365104"/>
            <a:ext cx="2644607" cy="226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Стрелка вправо 9"/>
          <p:cNvSpPr/>
          <p:nvPr/>
        </p:nvSpPr>
        <p:spPr>
          <a:xfrm>
            <a:off x="2924674" y="5301208"/>
            <a:ext cx="432048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5922851" y="5315410"/>
            <a:ext cx="432048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512px-Classifier.svg.png (512×512)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4602" r="6276" b="7532"/>
          <a:stretch>
            <a:fillRect/>
          </a:stretch>
        </p:blipFill>
        <p:spPr bwMode="auto">
          <a:xfrm>
            <a:off x="3466985" y="4229100"/>
            <a:ext cx="21907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08322" y="4839543"/>
            <a:ext cx="1807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линейной разделимости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классификатора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979693" cy="22555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Используемый в разработанной системе линейный классификатор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обучен на базе INRIA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(Франция),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размером окна детектирования 64x128, содержащей 614 положительных изображений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1218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негативных. Доступна база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ссылке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http://pascal.inrialpes.fr/data/human/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C:\Users\Medivh\Desktop\INRIAPerson\INRIAPerson\Train\pos\crop00103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2246745" cy="295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Medivh\Desktop\INRIAPerson\INRIAPerson\Train\pos\person_and_bike_11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70" y="3717032"/>
            <a:ext cx="1799052" cy="295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Medivh\Desktop\INRIAPerson\INRIAPerson\Train\pos\crop001200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71" y="3706696"/>
            <a:ext cx="1835121" cy="29784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19122" y="4490783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положительной выборки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C:\Users\Medivh\Desktop\INRIAPerson\INRIAPerson\Train\neg\01-03d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60635"/>
            <a:ext cx="2290915" cy="166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Medivh\Desktop\INRIAPerson\INRIAPerson\Train\neg\00000095a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80" y="4262086"/>
            <a:ext cx="1941766" cy="166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C:\Users\Medivh\Desktop\INRIAPerson\INRIAPerson\Train\neg\00000336a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97" y="4260635"/>
            <a:ext cx="2162691" cy="166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825965" y="4490783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отрицательной выборки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собственного классификатора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5257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классификатора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нет. Для этого можно использовать инструмент для обучения линейного классификатора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classifieropencv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классификатора: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набор изображений, в которых есть только примеры искомого объекта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для этого необходимы изображения содержащие только искомый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изображения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разметкой.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служит для выделения на фотографиях областей содержащих искомый объект. Процедура разметки:</a:t>
            </a:r>
          </a:p>
          <a:p>
            <a:pPr marL="814387" indent="-4572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новый файл разметки (кнопка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814387" indent="-4572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фотографии (кнопка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814387" indent="-4572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Отметить области с искомым объектом (мышкой на изображении или через ввод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4387" indent="-4572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 файл (Кнопка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lvl="0" indent="-514350">
              <a:buFont typeface="+mj-lt"/>
              <a:buAutoNum type="arabicPeriod" startAt="2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набор изображения, в которых искомого объекта нет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либо, в случае с размеченными исходными изображениями, отрицательная выборка может быть выбрана случайно из положительной, из неразмеченных областей.</a:t>
            </a:r>
          </a:p>
          <a:p>
            <a:pPr marL="514350" lvl="0" indent="-514350">
              <a:buFont typeface="+mj-lt"/>
              <a:buAutoNum type="arabicPeriod" startAt="2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Запустить программу указать ей папки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lvl="0" indent="-514350">
              <a:buFont typeface="+mj-lt"/>
              <a:buAutoNum type="arabicPeriod" startAt="2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задать размер искомого изображения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WinSze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(изображения с примерами могут быть других размеров они будут изменены. Потом при поиске будут искать не только объекты с таким размером, но соотношении сторон должно примерно совпадать).</a:t>
            </a:r>
          </a:p>
          <a:p>
            <a:pPr marL="514350" lvl="0" indent="-514350">
              <a:buFont typeface="+mj-lt"/>
              <a:buAutoNum type="arabicPeriod" startAt="2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Нажать кнопку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«Create file, learn and compute vector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DetectMultiScale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C:\Users\Medivh\Desktop\person_265 — копия — копия (2) — копия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58" y="3409949"/>
            <a:ext cx="11525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C:\Users\Medivh\Desktop\person_265 — копия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222" y="3571873"/>
            <a:ext cx="11334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Medivh\Desktop\person_265 — копия — копия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99" y="3409949"/>
            <a:ext cx="116141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Medivh\Desktop\person_265 — копия — копия (2)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38525"/>
            <a:ext cx="11430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C:\Users\Medivh\Desktop\person_26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58" y="3409948"/>
            <a:ext cx="5555154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648" y="1572768"/>
            <a:ext cx="76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 будет сохранен в виде набора чисел через пробел, его можно использовать в методе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дескриптора -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DetectMultiScale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158" y="2348880"/>
            <a:ext cx="5472608" cy="41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29240" cy="990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работы и основные проблемы распознавания объектов</a:t>
            </a:r>
          </a:p>
        </p:txBody>
      </p:sp>
      <p:graphicFrame>
        <p:nvGraphicFramePr>
          <p:cNvPr id="5" name="Diagram 2"/>
          <p:cNvGraphicFramePr/>
          <p:nvPr>
            <p:extLst>
              <p:ext uri="{D42A27DB-BD31-4B8C-83A1-F6EECF244321}">
                <p14:modId xmlns:p14="http://schemas.microsoft.com/office/powerpoint/2010/main" val="1146715162"/>
              </p:ext>
            </p:extLst>
          </p:nvPr>
        </p:nvGraphicFramePr>
        <p:xfrm>
          <a:off x="612648" y="1772816"/>
          <a:ext cx="4679432" cy="4412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F:\Learning\Магистр\Магистерская\Test_HOG\6599606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72816"/>
            <a:ext cx="3041920" cy="22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F:\Learning\Магистр\Магистерская\Test_HOG\20090701-IMG_5439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9" y="1772816"/>
            <a:ext cx="16478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F:\Learning\Магистр\Магистерская\Test_HOG\err17-300x200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21" y="4365104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F:\Learning\Магистр\Магистерская\Test_HOG\results\smallblack_result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7" t="18672" r="42656" b="28216"/>
          <a:stretch/>
        </p:blipFill>
        <p:spPr bwMode="auto">
          <a:xfrm>
            <a:off x="5961622" y="4653136"/>
            <a:ext cx="104775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 descr="F:\Learning\Магистр\Магистерская\Test_HOG\results\bigblack_result.pn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1" r="28237"/>
          <a:stretch/>
        </p:blipFill>
        <p:spPr bwMode="auto">
          <a:xfrm>
            <a:off x="5580111" y="1772816"/>
            <a:ext cx="1876425" cy="3223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 descr="F:\Learning\Магистр\Магистерская\Test_HOG\results\black_result.png"/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2" t="21458" r="38715" b="25208"/>
          <a:stretch/>
        </p:blipFill>
        <p:spPr bwMode="auto">
          <a:xfrm>
            <a:off x="7456536" y="1772816"/>
            <a:ext cx="127635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 descr="F:\Learning\Магистр\Магистерская\Test_HOG\results\vsmallblack_result.png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1" t="10224" r="47673" b="36664"/>
          <a:stretch/>
        </p:blipFill>
        <p:spPr bwMode="auto">
          <a:xfrm>
            <a:off x="7566191" y="4836125"/>
            <a:ext cx="809625" cy="20275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555567" y="3384446"/>
            <a:ext cx="33863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обработки видеопотока в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realtime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необходимо чтобы обработка кадра занимала мало времени, иначе выходной «поток» будет отставать, опаздывать и пропускать кадры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 descr="F:\Learning\Магистр\Магистерская\Test_HOG\results\2017-05-06_133828.png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6040" r="3464" b="2422"/>
          <a:stretch/>
        </p:blipFill>
        <p:spPr bwMode="auto">
          <a:xfrm>
            <a:off x="5410101" y="1792121"/>
            <a:ext cx="3672408" cy="27645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 descr="F:\Learning\Магистр\Магистерская\Test_HOG\results\2017-05-06_133403.png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6" y="2735658"/>
            <a:ext cx="3646885" cy="263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F:\Learning\Магистр\Магистерская\Test_HOG\results\girl.png"/>
          <p:cNvPicPr/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/>
          <a:stretch/>
        </p:blipFill>
        <p:spPr bwMode="auto">
          <a:xfrm>
            <a:off x="6055539" y="3131442"/>
            <a:ext cx="2419350" cy="36595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20786" y="2342552"/>
            <a:ext cx="43428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Разработанная система распознавания объектов с использованием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HOG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дескриптора,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 отличии от аналогов, ищет человека целиком, т.е. в полной рост. Исходя из этого искомым объектом на изображении будет являться человеческий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силуэт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sz="2400" dirty="0"/>
          </a:p>
        </p:txBody>
      </p:sp>
      <p:pic>
        <p:nvPicPr>
          <p:cNvPr id="23" name="Рисунок 22" descr="F:\Learning\Магистр\Магистерская\Test_HOG\results\black_result.png"/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0" t="16785" r="33861" b="21361"/>
          <a:stretch/>
        </p:blipFill>
        <p:spPr bwMode="auto">
          <a:xfrm>
            <a:off x="5953068" y="2063085"/>
            <a:ext cx="1347935" cy="18864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Рисунок 23" descr="F:\Learning\Магистр\Магистерская\Test_HOG\results\black_woman_result.png"/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0" t="16424" r="40356" b="24594"/>
          <a:stretch/>
        </p:blipFill>
        <p:spPr bwMode="auto">
          <a:xfrm>
            <a:off x="7293982" y="2067973"/>
            <a:ext cx="1234869" cy="1848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 descr="F:\Learning\Магистр\Магистерская\Test_HOG\results\black2_result.png"/>
          <p:cNvPicPr/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3" t="11712" r="38149" b="18003"/>
          <a:stretch/>
        </p:blipFill>
        <p:spPr bwMode="auto">
          <a:xfrm>
            <a:off x="5953066" y="3926819"/>
            <a:ext cx="1372481" cy="20127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 descr="F:\Learning\Магистр\Магистерская\Test_HOG\results\draw_result.png"/>
          <p:cNvPicPr/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4" t="12988" r="33306" b="24155"/>
          <a:stretch/>
        </p:blipFill>
        <p:spPr bwMode="auto">
          <a:xfrm>
            <a:off x="7302976" y="3916059"/>
            <a:ext cx="1411266" cy="20235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59" y="2173848"/>
            <a:ext cx="3921424" cy="349518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2" y="2067973"/>
            <a:ext cx="3736098" cy="3636909"/>
          </a:xfrm>
          <a:prstGeom prst="rect">
            <a:avLst/>
          </a:prstGeom>
        </p:spPr>
      </p:pic>
      <p:sp>
        <p:nvSpPr>
          <p:cNvPr id="2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4F9E60-F424-43F1-83CA-6D129669A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874F9E60-F424-43F1-83CA-6D129669A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ECDDFC-1961-4408-9909-A52428BCC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7AECDDFC-1961-4408-9909-A52428BCC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BEED55-420B-403E-AF8B-8FFB6B92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C6BEED55-420B-403E-AF8B-8FFB6B92F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FFAD1E-1C13-401E-9CCF-158C71FFB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6CFFAD1E-1C13-401E-9CCF-158C71FFB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4F9E60-F424-43F1-83CA-6D129669A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ECDDFC-1961-4408-9909-A52428BCC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BEED55-420B-403E-AF8B-8FFB6B92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FFAD1E-1C13-401E-9CCF-158C71FFB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>
        <p:bldSub>
          <a:bldDgm bld="one"/>
        </p:bldSub>
      </p:bldGraphic>
      <p:bldP spid="10" grpId="0"/>
      <p:bldP spid="10" grpId="1"/>
      <p:bldP spid="10" grpId="2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7509891" cy="47811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 алгоритм работы системы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PerSearch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422161"/>
              </p:ext>
            </p:extLst>
          </p:nvPr>
        </p:nvGraphicFramePr>
        <p:xfrm>
          <a:off x="612774" y="1600200"/>
          <a:ext cx="8351713" cy="51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6" y="2636912"/>
            <a:ext cx="3840088" cy="28800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6" y="2636912"/>
            <a:ext cx="3840088" cy="28800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7" y="2636912"/>
            <a:ext cx="3840088" cy="28800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5" y="2636912"/>
            <a:ext cx="3840089" cy="28800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4" y="2636912"/>
            <a:ext cx="3840090" cy="28800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3" y="2636912"/>
            <a:ext cx="3844080" cy="28800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95" y="2636912"/>
            <a:ext cx="3830129" cy="288006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95" y="2636912"/>
            <a:ext cx="3830129" cy="28725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95" y="2636912"/>
            <a:ext cx="3844079" cy="288605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2" y="2639903"/>
            <a:ext cx="3840091" cy="28800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13" y="2645887"/>
            <a:ext cx="3840092" cy="2880069"/>
          </a:xfrm>
          <a:prstGeom prst="rect">
            <a:avLst/>
          </a:prstGeom>
        </p:spPr>
      </p:pic>
      <p:pic>
        <p:nvPicPr>
          <p:cNvPr id="20" name="Рисунок 19" descr="C:\Users\Medivh\Desktop\Отображение результатов.png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94" y="2645887"/>
            <a:ext cx="3825329" cy="2863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92" y="2033370"/>
            <a:ext cx="6074084" cy="42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7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C2E92E-9581-4FDF-B4C7-039E353D9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1FC2E92E-9581-4FDF-B4C7-039E353D90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C7E9BF-3E8A-45E4-B366-C1F026A7B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9EC7E9BF-3E8A-45E4-B366-C1F026A7B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A6A88-2505-4E15-ADF2-0A37B30C8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362A6A88-2505-4E15-ADF2-0A37B30C8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425507-72C4-4619-BFC5-CF0E32112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CB425507-72C4-4619-BFC5-CF0E32112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27C699-D6C0-458D-B7D4-108AD6A36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400"/>
                                        <p:tgtEl>
                                          <p:spTgt spid="3">
                                            <p:graphicEl>
                                              <a:dgm id="{F227C699-D6C0-458D-B7D4-108AD6A36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78CB66-95F4-4416-8C6F-78BD2C7F2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0278CB66-95F4-4416-8C6F-78BD2C7F28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80F93C-49A7-49DB-8C51-4F13D9BA9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800"/>
                                        <p:tgtEl>
                                          <p:spTgt spid="3">
                                            <p:graphicEl>
                                              <a:dgm id="{4D80F93C-49A7-49DB-8C51-4F13D9BA9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0548743-3464-42FC-8F12-3DBA48F52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">
                                            <p:graphicEl>
                                              <a:dgm id="{00548743-3464-42FC-8F12-3DBA48F52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911074-C0F3-46D9-BD4A-AAFB014D8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">
                                            <p:graphicEl>
                                              <a:dgm id="{80911074-C0F3-46D9-BD4A-AAFB014D8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094B0B-F884-4E65-99F5-BDD7540A6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22094B0B-F884-4E65-99F5-BDD7540A6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A5D3F9-CF17-4D8C-A42F-34493A797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">
                                            <p:graphicEl>
                                              <a:dgm id="{03A5D3F9-CF17-4D8C-A42F-34493A797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C2E92E-9581-4FDF-B4C7-039E353D9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C7E9BF-3E8A-45E4-B366-C1F026A7B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A6A88-2505-4E15-ADF2-0A37B30C8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425507-72C4-4619-BFC5-CF0E32112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27C699-D6C0-458D-B7D4-108AD6A36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78CB66-95F4-4416-8C6F-78BD2C7F2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80F93C-49A7-49DB-8C51-4F13D9BA9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0548743-3464-42FC-8F12-3DBA48F52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911074-C0F3-46D9-BD4A-AAFB014D8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094B0B-F884-4E65-99F5-BDD7540A6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A5D3F9-CF17-4D8C-A42F-34493A797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отслеживания траектории и идентификации объекта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отслеживания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искомых объектов разработаны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FramePerson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myRoi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как объект для хранения информации о найденном и отслеживаемом объекте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FramePersons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разработан как хранящий экземпляры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управляющий всеми хранимыми в памяти искомыми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объектами.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myRoi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как объект для сохранения информации о количестве выбранных регионов интереса, их координатах и предоставляющий интерфейс для доступа к данным.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разработки использовался паттерн проектирования «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Компоновщик», который группирует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древовидные структуры и позволяет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ними так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как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бы это был единичный объект. Класс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FramePersons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группирует в себе экземпляры класса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отслеживания траектории и идентификации объекта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8" y="1696232"/>
            <a:ext cx="8640960" cy="515994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9" y="2276872"/>
            <a:ext cx="3839845" cy="28797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31" y="2276872"/>
            <a:ext cx="3839845" cy="2879725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3986913" y="3309787"/>
            <a:ext cx="1080120" cy="7920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578006" y="5329163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Результат: восстановление утерянного объекта и вывод траектории движения найденных</a:t>
            </a:r>
            <a:endParaRPr lang="ru-RU" dirty="0"/>
          </a:p>
        </p:txBody>
      </p:sp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49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задачи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556792"/>
            <a:ext cx="4686671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современных городах в местах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массового скопления людей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возникают задачи обеспечения безопасности таких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мероприятий, например, от террористических актов. Достижения в области вычислительной техники и мощность захватывающих устройств позволяют получить качественные видеоданные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HDTV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Поэтому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актуальными являются задачи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распознавания образов: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лиц, жестов, эмоционального настроя, траекторий движения и других характеристик человека.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Визуальное распознавание людей также может быть востребовано, когда необходимо учитывать численность проходящих мимо камеры людей, например, для сбора информации о интенсивности потока.</a:t>
            </a:r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Андрей\Desktop\149060368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9297" r="17108" b="4535"/>
          <a:stretch/>
        </p:blipFill>
        <p:spPr bwMode="auto">
          <a:xfrm>
            <a:off x="5082207" y="1987363"/>
            <a:ext cx="4092490" cy="34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72268" y="551723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Лондон, </a:t>
            </a:r>
            <a:r>
              <a:rPr lang="ru-RU" dirty="0" smtClean="0"/>
              <a:t>Вестминстерский мост 23 марта 2017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9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системы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t="-988" r="38881" b="-1"/>
          <a:stretch/>
        </p:blipFill>
        <p:spPr>
          <a:xfrm>
            <a:off x="1187624" y="3690703"/>
            <a:ext cx="3312368" cy="297865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 rotWithShape="1">
          <a:blip r:embed="rId3"/>
          <a:srcRect b="6262"/>
          <a:stretch/>
        </p:blipFill>
        <p:spPr bwMode="auto">
          <a:xfrm>
            <a:off x="4689348" y="3690703"/>
            <a:ext cx="4081919" cy="2906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3900" r="38683"/>
          <a:stretch/>
        </p:blipFill>
        <p:spPr>
          <a:xfrm>
            <a:off x="5724128" y="2996952"/>
            <a:ext cx="3041920" cy="3384376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255496" cy="499715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завершению обработки (принудительное или достигнуто окончание видеопотока)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будут доступны результаты анализа: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и текстовые результаты работы детектора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и текстовые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расчеты интенсивности потока пешеходов на результатах работы детектора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и текстовые р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езультаты работы разработанного класса </a:t>
            </a:r>
            <a:r>
              <a:rPr lang="en-US" sz="4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FramePersons</a:t>
            </a:r>
            <a:r>
              <a:rPr lang="en-US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</a:t>
            </a: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текстовые расчеты интенсивности потока пешеходов на результатах разработанного класса </a:t>
            </a:r>
            <a:r>
              <a:rPr lang="en-US" sz="4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FramePersons</a:t>
            </a:r>
            <a:endParaRPr lang="ru-RU" sz="4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Текстовые результаты найденных объектов с траекториями их движения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и текстовые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захода в выбранные регионы интереса (</a:t>
            </a:r>
            <a:r>
              <a:rPr lang="en-US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ROI)</a:t>
            </a:r>
            <a:endParaRPr lang="ru-RU" sz="4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 и текстовые расчеты интенсивности потока пешеходов на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результатах </a:t>
            </a:r>
            <a:r>
              <a:rPr lang="ru-RU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захода в выбранные регионы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интереса</a:t>
            </a:r>
            <a:r>
              <a:rPr lang="en-US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(ROI)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отображена сцена с траекториями движения всех найденных объектов.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Будут сохранены все найденные объекты с вычисленной траекторией движения</a:t>
            </a:r>
            <a:endParaRPr lang="en-US" sz="4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/>
          <p:nvPr/>
        </p:nvPicPr>
        <p:blipFill rotWithShape="1">
          <a:blip r:embed="rId5"/>
          <a:srcRect r="58820"/>
          <a:stretch/>
        </p:blipFill>
        <p:spPr>
          <a:xfrm>
            <a:off x="5868144" y="2276872"/>
            <a:ext cx="2592288" cy="424847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6"/>
          <a:srcRect r="37509"/>
          <a:stretch/>
        </p:blipFill>
        <p:spPr>
          <a:xfrm>
            <a:off x="5868144" y="2996952"/>
            <a:ext cx="3024336" cy="3589351"/>
          </a:xfrm>
          <a:prstGeom prst="rect">
            <a:avLst/>
          </a:prstGeom>
        </p:spPr>
      </p:pic>
      <p:pic>
        <p:nvPicPr>
          <p:cNvPr id="13" name="Рисунок 12" descr="C:\Users\Medivh\Desktop\Tracks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5933" r="3042" b="3376"/>
          <a:stretch/>
        </p:blipFill>
        <p:spPr bwMode="auto">
          <a:xfrm>
            <a:off x="5907112" y="1731526"/>
            <a:ext cx="2946400" cy="22428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 descr="C:\Users\Medivh\Desktop\UP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6538" r="1369" b="1731"/>
          <a:stretch/>
        </p:blipFill>
        <p:spPr bwMode="auto">
          <a:xfrm>
            <a:off x="5888035" y="2912962"/>
            <a:ext cx="2962275" cy="2221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 descr="C:\Users\Medivh\Desktop\DOWN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t="6346" r="1653" b="2115"/>
          <a:stretch/>
        </p:blipFill>
        <p:spPr bwMode="auto">
          <a:xfrm>
            <a:off x="5897131" y="3589634"/>
            <a:ext cx="2973070" cy="2221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 descr="F:\Learning\Магистр\Конференция Отраслевая\карта интенсивности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33" y="4331034"/>
            <a:ext cx="2984500" cy="224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C:\Users\Medivh\Documents\Visual Studio 2012\Projects\PerSearch\PerSearch\Files\DetectResults\Sunday May 07 2017 18.31.59\35.jp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52" y="1978998"/>
            <a:ext cx="29464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 descr="C:\Users\Medivh\Documents\Visual Studio 2012\Projects\PerSearch\PerSearch\Files\DetectResults\Sunday May 07 2017 18.31.59\36.jp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83" y="4243536"/>
            <a:ext cx="294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729603"/>
            <a:ext cx="814305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работы изучена библиотека компьютерного зрения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методы обработки и анализа изображения, такие как: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Бинаризация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Свертка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градиента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Собеля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Шарра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Лапласса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Выделение и описание характерных элементов изображения – краев, границ: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границ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Кенни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Хафа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поиска линий и нахождения окружностей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контурного анализа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Цепной код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Фримена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контуров через суммарные характеристики – моменты.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 метод поиска особых точек HOG - Гистограмма направленных градиентов (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Oriented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линейный классификатор SVM - Метод опорных векторов (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проблемы детектирования объектов на изображении, обработка результатов детектора.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спроектированной системе распознания пешеходов реализовано: 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видеопотока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Покадровая обработка потока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найденных объектов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утерянных объектов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«ложных» срабатываний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объекта на изображении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полученных результатов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полученных результатов и расчет интенсивности потока</a:t>
            </a:r>
          </a:p>
          <a:p>
            <a:pPr marL="536575" lvl="0" indent="-285750">
              <a:buFont typeface="Wingdings" panose="05000000000000000000" pitchFamily="2" charset="2"/>
              <a:buChar char="v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карт интенсивности и вывод графиков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22412" y="0"/>
            <a:ext cx="8153400" cy="9906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Достижения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251519" y="1577630"/>
            <a:ext cx="5201109" cy="4495800"/>
          </a:xfrm>
        </p:spPr>
        <p:txBody>
          <a:bodyPr>
            <a:noAutofit/>
          </a:bodyPr>
          <a:lstStyle/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программы  для ЭВМ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19.07.2016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авторы: Толмачев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Андрей Александрович, Яшина Марина Викторовна, Буслаев Александр Павлович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№ </a:t>
            </a:r>
            <a:r>
              <a:rPr lang="ru-RU" sz="15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2016617875</a:t>
            </a: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 доклад «Анализ интенсивности поглощающих областей с помощью обработки видео последовательности» на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VII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Молодежном Научном Форуме МТУСИ 2016 в секции «Интеллектуальные системы в системах связи, на транспорте и в сфере образования»</a:t>
            </a: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 доклад «Методы распознавания образов для оценки характеристик пешеходных потоков» на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Международной научной отраслевой конференции «Технологии информационного общества» в секции «ИКТ для сопровождения производственных процессов: транспорт, образование, медицина и т.д.», 2017 г.</a:t>
            </a: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Публикация статьи «Методы распознавания образов для оценки характеристик пешеходных потоков» (авторы: Яшина М.В., Толмачев А.А.) в журнале «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T-comm.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Телекоммуникации и транспорт»  №8-2017 г., издательства «ИД Медиа </a:t>
            </a:r>
            <a:r>
              <a:rPr lang="ru-RU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Паблишер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51707"/>
            <a:ext cx="3334650" cy="49581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9450" r="6491" b="23351"/>
          <a:stretch/>
        </p:blipFill>
        <p:spPr>
          <a:xfrm>
            <a:off x="5452628" y="1678360"/>
            <a:ext cx="3552469" cy="47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3"/>
          <p:cNvSpPr txBox="1">
            <a:spLocks/>
          </p:cNvSpPr>
          <p:nvPr/>
        </p:nvSpPr>
        <p:spPr>
          <a:xfrm>
            <a:off x="608356" y="692696"/>
            <a:ext cx="81534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+mj-lt"/>
              <a:buAutoNum type="arabicPeriod"/>
            </a:pP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А.П.Буслаев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В.В.Дорган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Д.М.Кузьмин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В.М. Приходько,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В.Ю.Травкин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Яшина М.В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Распознавание изображений и мониторинг состояния дорог, автотранспортных потоков и безопасности движения. Вестник МАДИ(ГТУ) ISBN – 5-79620061-5. N 4, 2005.  8 с., стр. 102-109.</a:t>
            </a:r>
          </a:p>
          <a:p>
            <a:pPr lvl="0">
              <a:buFont typeface="+mj-lt"/>
              <a:buAutoNum type="arabicPeriod"/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Buslaev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A.P.,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Provorov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A.V.,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Yashina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M.V.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Mathematical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Problems of particle flow characteristics by video sequence Images / Proceed. of IPCV, 2013, Las-Vegas, USA, 2013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Визильтер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Ю.В., Желтов С.Ю., Бондаренко А.В.,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Ососков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М.В.,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Моржин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А.В.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изображений в задачах машинного зрения. — М.: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Физматкнига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2010. — 672 с. — ISBN 978-5-89155-201-2.</a:t>
            </a:r>
          </a:p>
          <a:p>
            <a:pPr lvl="0"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Официальный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cайт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института усовершенствованного моделирования (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(IAS)). [Электронный ресурс] – Режим доступа: </a:t>
            </a:r>
            <a:r>
              <a:rPr lang="ru-RU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http://www.fz-juelich.de/ias/jsc/EN/Research/ModellingSimulation/CivilSecurityTraffic/PedestrianDynamics/Activities/petrack/petrackNode.html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Buslaev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M.Yashina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Abyshov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Kotovich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Mathematical Problems of Pattern Recognition for Traffic.in Proc. of the 2010 Seventh International Conference on Information Technology, Ed.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Shahram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Latifi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IEEE Computer Society's Conference Publishing Services (CPS), 2010. p.1133 - 1135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Buslaev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A.P.,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Yashina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M.V.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recovery of state parameters of systems via video-images analysis/ Proceed.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Intenational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CMMSE, 24.06-27.06 (2013), v.1, p. 352 -358.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Л. Шапиро, Дж. </a:t>
            </a: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Стокман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Компьютерное зрение. — М.: Бином. Лаборатория знаний, 2006. — 752 с. — ISBN 5-94774-384-1.</a:t>
            </a:r>
          </a:p>
          <a:p>
            <a:pPr lvl="0">
              <a:buFont typeface="+mj-lt"/>
              <a:buAutoNum type="arabicPeriod"/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Buslaev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A.P., Wang N.J.,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J.M.,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Yashina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M.V.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recovery of plane object shape by projections. IPCV, The 2009 World Congress in Computer Science, Computer Engineering, and Applied Computing (WORLDCOMP-09). Las Vegas, Nevada, USA (July 13-16, 2009), in Proc. of the 2009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Int.Conf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on Image processing, computer vision and pattern recognition, CSREA Press, 2009. p.222-226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блог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шаг за шагом». [Электронный ресурс] – Режим доступа: </a:t>
            </a:r>
            <a:r>
              <a:rPr lang="ru-RU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http://robocraft.ru/blog/computervision/402.html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Информационно-аналитический ресурс по машинному обучению, распознаванию образов и интеллектуальному анализу данных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MachineLearning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[Электронный ресурс] – Режим доступа: </a:t>
            </a:r>
            <a:r>
              <a:rPr lang="ru-RU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http://www.machinelearning.ru/wiki/index.php?title=%D0%97%D0%B0%D0%B3%D0%BB%D0%B0%D0%B2%D0%BD%D0%B0%D1%8F_%D1%81%D1%82%D1%80%D0%B0%D0%BD%D0%B8%D1%86%D0%B0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2"/>
          <p:cNvSpPr txBox="1">
            <a:spLocks/>
          </p:cNvSpPr>
          <p:nvPr/>
        </p:nvSpPr>
        <p:spPr>
          <a:xfrm>
            <a:off x="608356" y="-99392"/>
            <a:ext cx="7620000" cy="9906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Ссылки и литература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874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3"/>
          <p:cNvSpPr txBox="1">
            <a:spLocks/>
          </p:cNvSpPr>
          <p:nvPr/>
        </p:nvSpPr>
        <p:spPr>
          <a:xfrm>
            <a:off x="611560" y="404664"/>
            <a:ext cx="81534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1"/>
            </a:pPr>
            <a:r>
              <a:rPr lang="ru-RU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Местецкий</a:t>
            </a:r>
            <a:r>
              <a:rPr lang="ru-RU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Л. М.,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«Математические методы распознавания образов», МГУ,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ВМиК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Москва, 2002–2004., с. 42 –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ru-RU" sz="1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 startAt="11"/>
            </a:pP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Buslaev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M.Yashina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Kotovich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 On problems of intelligent monitoring for traffic. Logic Journal of IGPL Advance Access published July 29, 2010. Oxford University Press. doi:10.1093 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jigpal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jzq032.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 startAt="11"/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«Бинаризация изображений: алгоритм Брэдли» ресурса для IT-специалистов «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ХабраХабр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 [Электронный ресурс] – Режим доступа: </a:t>
            </a:r>
            <a:r>
              <a:rPr lang="ru-RU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https://habrahabr.ru/post/278435/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 startAt="11"/>
            </a:pP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А.И. Шерстобитов, В.П. Федосов, В.А. Приходченко, Д.В. Тимофеев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«Распознавание лиц на групповых фотографиях с использованием алгоритмов сегментации», УДК 004.93’12, 004.93’14, 10 C.</a:t>
            </a:r>
          </a:p>
          <a:p>
            <a:pPr lvl="0">
              <a:buFont typeface="+mj-lt"/>
              <a:buAutoNum type="arabicPeriod" startAt="11"/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«О градиенте изображения» ресурса для IT-специалистов «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ХабраХабр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 [Электронный ресурс] – Режим доступа: </a:t>
            </a:r>
            <a:r>
              <a:rPr lang="ru-RU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https://habrahabr.ru/post/114489/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 startAt="11"/>
            </a:pP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N.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Belhumeur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Joao P.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Hespanha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David J.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Kriegman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«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Eigenfaces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Fisherfaces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Recognition Using Class Specific Linear Projection», IEEE TRANSACTIONS ON PATTERN ANALYSIS AND MACHINE INTELLIGENCE, VOL. 19, NO. 7, JULY 1997.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C.</a:t>
            </a:r>
          </a:p>
          <a:p>
            <a:pPr lvl="0">
              <a:buFont typeface="+mj-lt"/>
              <a:buAutoNum type="arabicPeriod" startAt="11"/>
            </a:pP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Буслаев А.П., Кузьмин Д.М., Яшина М.В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Компьютерные методы обработки информации и распознавание образов. Часть 2: Алгоритмы обработки цифровых изображений в применении к задачам распознавания образов.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Учебное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пособие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МТУСИ, 2008, 57 С.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 startAt="11"/>
            </a:pPr>
            <a:r>
              <a:rPr lang="ru-RU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Бовырин</a:t>
            </a: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А.В., Дружков П.Н., </a:t>
            </a:r>
            <a:r>
              <a:rPr lang="ru-RU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Ерухимов</a:t>
            </a: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В.Л., Золотых Н.Ю., </a:t>
            </a:r>
            <a:r>
              <a:rPr lang="ru-RU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Кустикова</a:t>
            </a: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В.Д., Лысенков И.Д., Мееров И.Б., Писаревский В.И., </a:t>
            </a:r>
            <a:r>
              <a:rPr lang="ru-RU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Половинкин</a:t>
            </a: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А.Н., Сысоев А.В.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курс академии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«Разработка мультимедийных приложений с использованием библиотек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IPP». [Электронный ресурс] – Режим доступа: </a:t>
            </a:r>
            <a:r>
              <a:rPr lang="ru-RU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http://www.intuit.ru/studies/courses/10622/1106/info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 startAt="11"/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Статья из онлайн-курса «Метод бегущего окна и HOG-детектор». [Электронный ресурс] – Режим доступа: </a:t>
            </a:r>
            <a:r>
              <a:rPr lang="ru-RU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http://www.intuit.ru/studies/courses/10622/1106/lecture/18036?page=3/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</a:p>
          <a:p>
            <a:pPr lvl="0">
              <a:buFont typeface="+mj-lt"/>
              <a:buAutoNum type="arabicPeriod" startAt="11"/>
            </a:pP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Laurenz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Wiskott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Jean-Marc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Fellous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Norbert Kruger and Christoph von der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Malsburg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«Face Recognition by Elastic Bunch Graph Matching».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1999, 23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+mj-lt"/>
              <a:buAutoNum type="arabicPeriod" startAt="11"/>
            </a:pP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A.P.Buslaev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M.V.Yashina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V.B.Yashin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On recovery of 3D objects by projection,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WorldComp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- 2010. International Conference of  Image \\Processing, Computer Vision, and Pattern Recognition (IPCV'10), 2010, Las Vegas, USA, 2010,  p 873 -- 881.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 startAt="11"/>
            </a:pPr>
            <a:r>
              <a:rPr lang="ru-RU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Маляренко 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«Просто о сложном: распознавание образов в логистике». [Электронный ресурс] – Режим доступа: </a:t>
            </a:r>
            <a:r>
              <a:rPr lang="ru-RU" sz="1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http://www.i-bakery.ru/page/prosto-o-slosnom-raspoznavanie-obrazov-v-logistike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(доступ свободный).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18171" y="2967335"/>
            <a:ext cx="6907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Спасибо за внимание!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8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компьютерного зрения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зрение имеет огромное число потенциальных областей применения, таких как промышленная инспекция и контроль качества, робототехника, навигация и транспортировка, дистанционное зондирование, медицина и биомеханика, инженерный труд, автоматизация проектирования, новые технологии обработки документов, биометрия и множество других. 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машинного зрения могут быть сформулированы следующим образом: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сенсоров,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самоориентация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самопозиционирование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объектов и изменений в сцене наблюдения;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слежение за объектами;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реконструкция поверхностей и обнаружение трехмерных структур;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высокоточные измерения элементов сцены;</a:t>
            </a:r>
          </a:p>
          <a:p>
            <a:pPr marL="585787" lvl="0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сцены и идентификация объектов;</a:t>
            </a:r>
          </a:p>
          <a:p>
            <a:pPr marL="585787" indent="-457200">
              <a:buFont typeface="Wingdings" panose="05000000000000000000" pitchFamily="2" charset="2"/>
              <a:buChar char="v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зрительной обратной связи при работе управляемых устройств, манипуляторов или мобильных роботов в изменчивой среде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компьютерного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</a:t>
            </a:r>
            <a:endParaRPr lang="ru-RU" b="1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700808"/>
            <a:ext cx="4823449" cy="44958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распознавания рукописного и печатного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личности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Охранные системы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Промышленность (дефектоскопия,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качества, промышленные роботы):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0387" indent="-342900">
              <a:buFont typeface="Wingdings" panose="05000000000000000000" pitchFamily="2" charset="2"/>
              <a:buChar char="Ø"/>
              <a:tabLst>
                <a:tab pos="625475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автомобилестроение, электроника, </a:t>
            </a:r>
          </a:p>
          <a:p>
            <a:pPr marL="560387" indent="-342900">
              <a:buFont typeface="Wingdings" panose="05000000000000000000" pitchFamily="2" charset="2"/>
              <a:buChar char="Ø"/>
              <a:tabLst>
                <a:tab pos="625475" algn="l"/>
              </a:tabLs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машиностроение.</a:t>
            </a:r>
          </a:p>
          <a:p>
            <a:pPr>
              <a:buFont typeface="Wingdings" panose="05000000000000000000" pitchFamily="2" charset="2"/>
              <a:buChar char="v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88840"/>
            <a:ext cx="184308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8"/>
          <p:cNvSpPr>
            <a:spLocks noChangeArrowheads="1"/>
          </p:cNvSpPr>
          <p:nvPr/>
        </p:nvSpPr>
        <p:spPr bwMode="auto">
          <a:xfrm>
            <a:off x="5306071" y="4977793"/>
            <a:ext cx="367206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Мобильное приложение – </a:t>
            </a:r>
            <a:r>
              <a:rPr lang="en-US" altLang="ru-RU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PenReader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Разработчики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Paragon Software </a:t>
            </a:r>
            <a:r>
              <a:rPr lang="en-US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GmbH -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IT-компания, основанная в 1994 году группой студентов Московского физико-технического института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3" descr="1395333762_deepface-vysokotochnaja-tehnologija-raspoznavanija-lic-ot-facebook-foto-2.jpg (610×39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52" y="1865531"/>
            <a:ext cx="34671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5331815" y="4702393"/>
            <a:ext cx="380860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100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Программа 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распознавания лиц использующая трехмерную модель лица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altLang="ru-RU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DeepFace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Разработчики </a:t>
            </a: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исследовательская группа </a:t>
            </a:r>
            <a:r>
              <a:rPr lang="en-US" alt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endParaRPr lang="ru-RU" alt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 descr="orwell_new_graf.jpg (540×515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53" y="1042164"/>
            <a:ext cx="3710296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92542" y="5654923"/>
            <a:ext cx="386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Охранная система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видеонаблюдения с компьютерным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зрением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Orwell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российского предприятия —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«ЭЛВИИС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https://hsto.org/getpro/geektimes/post_images/cce/073/a32/cce073a322eaf5b82e9b948e59c014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71" y="1653407"/>
            <a:ext cx="2073275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6"/>
          <p:cNvSpPr>
            <a:spLocks noChangeArrowheads="1"/>
          </p:cNvSpPr>
          <p:nvPr/>
        </p:nvSpPr>
        <p:spPr bwMode="auto">
          <a:xfrm>
            <a:off x="4906638" y="2495118"/>
            <a:ext cx="21571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Промышленный робот </a:t>
            </a:r>
            <a:r>
              <a:rPr lang="en-US" alt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Gramazio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Kohler </a:t>
            </a:r>
            <a:r>
              <a:rPr lang="en-US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Германия, 2008 год.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40" y="4505807"/>
            <a:ext cx="3321627" cy="2214418"/>
          </a:xfrm>
          <a:prstGeom prst="rect">
            <a:avLst/>
          </a:prstGeom>
        </p:spPr>
      </p:pic>
      <p:sp>
        <p:nvSpPr>
          <p:cNvPr id="2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9" grpId="0"/>
      <p:bldP spid="9" grpId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endParaRPr lang="ru-RU" b="1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527304" cy="50691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Дополненная реальность:  восприятия любых сенсорных данных с целью дополнения сведений об окружении и улучшения восприятия информации.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помощи водителю (предупреждение о препятствиях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отслеживание движущихся объектов, распознавание автомобильных номеров и т.д.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 descr="https://upload.wikimedia.org/wikipedia/commons/d/d2/Poiskovi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888" b="19665"/>
          <a:stretch/>
        </p:blipFill>
        <p:spPr bwMode="auto">
          <a:xfrm>
            <a:off x="4578491" y="2132856"/>
            <a:ext cx="396044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578492" y="4993701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Мобильное приложение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 использованием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геоинформационных систем –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Livemap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Россия, 2008 год.</a:t>
            </a:r>
            <a:endParaRPr lang="ru-RU" dirty="0"/>
          </a:p>
        </p:txBody>
      </p:sp>
      <p:pic>
        <p:nvPicPr>
          <p:cNvPr id="10" name="Picture 2" descr="CE_149_sistemy_kompyuternogo_zreniya_7.jpg (519×472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69" y="1617344"/>
            <a:ext cx="4655185" cy="42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317561" y="591789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Система помощи водителю использующая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стереозрение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для детектирования препятствий на дороге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293748" y="3008055"/>
            <a:ext cx="4619625" cy="139128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392719" y="4397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Система распознавания автомобильных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номеров CVS Авто ООО «Новые Технологии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», Россия, 2012 год.</a:t>
            </a:r>
            <a:endParaRPr lang="ru-RU" dirty="0"/>
          </a:p>
        </p:txBody>
      </p:sp>
      <p:sp>
        <p:nvSpPr>
          <p:cNvPr id="13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аспознавание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образа</a:t>
            </a:r>
            <a:endParaRPr lang="ru-RU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5184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Теория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распознавания образа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— раздел информатики и смежных дисциплин, развивающий основы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методы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классификации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идентификации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предметов, явлений, процессов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сигналов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 ситуаций и 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 п. объектов, которые характеризуются конечным набором некоторых свойств и признаков.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Проблема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распознавания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образов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приобрела выдающееся значение в условиях информационных перегрузок, когда человек не справляется с линейно-последовательным пониманием поступающих к нему сообщений, в результате чего его мозг переключается на режим одновременности восприятия и мышления, которому такое распознавание свойственно.</a:t>
            </a:r>
          </a:p>
          <a:p>
            <a:pPr marL="0" indent="0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Неслучайно, таким образом, проблема распознавания образа оказалась в поле междисциплинарных исследований - в том числе в связи с работой по созданию искусственного интеллекта, а создание технических систем </a:t>
            </a:r>
            <a:r>
              <a:rPr lang="ru-RU" sz="1600" b="1" i="1" dirty="0">
                <a:latin typeface="Times New Roman" pitchFamily="18" charset="0"/>
                <a:cs typeface="Times New Roman" pitchFamily="18" charset="0"/>
              </a:rPr>
              <a:t>распознавания образа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привлекает к себе всё большее внимание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В данной работе рассматриваются реализации методов и алгоритмов в библиотеке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6021288"/>
            <a:ext cx="853244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021288"/>
            <a:ext cx="53955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31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alt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ru-RU" alt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5" name="Picture 2" descr="opencv-logo-white.png (180×22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765175"/>
            <a:ext cx="17145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775" y="1730655"/>
            <a:ext cx="8153400" cy="4853136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алгоритмов компьютерного зрения, обработки изображений 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численных алгоритмов общего назначения с 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открытым кодом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также разрабатывается для 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других языков. Может свободно использоваться в академических и коммерческих целях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выпуск : 2006 год.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Официальный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: </a:t>
            </a: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http://opencv.org/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– </a:t>
            </a:r>
            <a:r>
              <a:rPr lang="en-US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ru-RU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США, Санта-Клара).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разработчиков библиотеки – </a:t>
            </a:r>
            <a:r>
              <a:rPr lang="en-US" sz="16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Itseez</a:t>
            </a:r>
            <a:r>
              <a:rPr lang="ru-RU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(Россия, Нижний Новгород)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функции обработки изображения в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библиотеке: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над изображениями (фильтрация, геометрические преобразования, преобразование цветовых пространств и т. д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(выбор отличительных признаков, морфология, поиск контуров,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гистограммы)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движения, слежение за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объектами, обнаружение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объектов, в частности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камер, элементы восстановления пространственной структуры</a:t>
            </a:r>
            <a:endParaRPr lang="ru-RU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промышленной интеграции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3" name="Picture 5" descr="s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513013"/>
            <a:ext cx="3313113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" descr="p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3808413"/>
            <a:ext cx="2395538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Прямоугольник 4"/>
          <p:cNvSpPr>
            <a:spLocks noChangeArrowheads="1"/>
          </p:cNvSpPr>
          <p:nvPr/>
        </p:nvSpPr>
        <p:spPr bwMode="auto">
          <a:xfrm>
            <a:off x="609600" y="1639888"/>
            <a:ext cx="4572000" cy="8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Веб-сервис «Панорамы улиц» в      картах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endParaRPr lang="ru-RU" alt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486" name="Прямоугольник 5"/>
          <p:cNvSpPr>
            <a:spLocks noChangeArrowheads="1"/>
          </p:cNvSpPr>
          <p:nvPr/>
        </p:nvSpPr>
        <p:spPr bwMode="auto">
          <a:xfrm>
            <a:off x="4686300" y="1639888"/>
            <a:ext cx="45720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зрения робота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компании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Willow Garage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операционная систему с открытым кодом ROS (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предназначенную для систем управления роботами различных типов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487" name="Прямоугольник 6"/>
          <p:cNvSpPr>
            <a:spLocks noChangeArrowheads="1"/>
          </p:cNvSpPr>
          <p:nvPr/>
        </p:nvSpPr>
        <p:spPr bwMode="auto">
          <a:xfrm>
            <a:off x="609600" y="4460875"/>
            <a:ext cx="45720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ru-RU" alt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Роботы для исследования поверхности Марса (проект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NASA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  <a:p>
            <a:pPr eaLnBrk="1" hangingPunct="1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качества монет (Центробанк Китая)</a:t>
            </a: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92341" y="6609881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2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dStudPres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793862A-3501-4C2B-9E57-A9A5B66CD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2682</Words>
  <Application>Microsoft Office PowerPoint</Application>
  <PresentationFormat>Экран (4:3)</PresentationFormat>
  <Paragraphs>355</Paragraphs>
  <Slides>35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EdStudPres</vt:lpstr>
      <vt:lpstr>Обучающиеся классификаторы в распознавании образов</vt:lpstr>
      <vt:lpstr>Цель работы</vt:lpstr>
      <vt:lpstr>Актуальность задачи</vt:lpstr>
      <vt:lpstr>Системы компьютерного зрения</vt:lpstr>
      <vt:lpstr>Системы компьютерного зрения</vt:lpstr>
      <vt:lpstr>Продолжение</vt:lpstr>
      <vt:lpstr>Распознавание образа</vt:lpstr>
      <vt:lpstr>Библиотека OpenCV</vt:lpstr>
      <vt:lpstr>Примеры промышленной интеграции библиотеки OpenCV</vt:lpstr>
      <vt:lpstr>Типичная схема работы программ, реализующих обработку изображения </vt:lpstr>
      <vt:lpstr>Цифровое изображение</vt:lpstr>
      <vt:lpstr>Результат применения фильтрации, бинаризации изображения по цветовому по порогу.</vt:lpstr>
      <vt:lpstr>Обработка изображений - свертка</vt:lpstr>
      <vt:lpstr>Градиент</vt:lpstr>
      <vt:lpstr>Градиент изображения</vt:lpstr>
      <vt:lpstr>Гистограмма направленных градиентов</vt:lpstr>
      <vt:lpstr>Края, границы</vt:lpstr>
      <vt:lpstr>Пример работы детектора границ Кенни</vt:lpstr>
      <vt:lpstr>Постановка задачи обработки видеопотока</vt:lpstr>
      <vt:lpstr>Детектирование объектов</vt:lpstr>
      <vt:lpstr>Алгоритм вычисления HOG дескриптора</vt:lpstr>
      <vt:lpstr>Алгоритм работы HOG дескриптора</vt:lpstr>
      <vt:lpstr>Классификация полученных данных – SVM</vt:lpstr>
      <vt:lpstr>Обучение классификатора</vt:lpstr>
      <vt:lpstr>Обучение собственного классификатора</vt:lpstr>
      <vt:lpstr>Анализ работы и основные проблемы распознавания объектов</vt:lpstr>
      <vt:lpstr>Архитектура и алгоритм работы системы PerSearch</vt:lpstr>
      <vt:lpstr>Алгоритм отслеживания траектории и идентификации объекта</vt:lpstr>
      <vt:lpstr>Алгоритм отслеживания траектории и идентификации объекта</vt:lpstr>
      <vt:lpstr>Результаты работы системы</vt:lpstr>
      <vt:lpstr>Презентация PowerPoint</vt:lpstr>
      <vt:lpstr>Достижения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защиту</dc:title>
  <dc:subject>Распознавание объектов посредством различных дескрипторов</dc:subject>
  <dc:creator/>
  <cp:keywords>opencv, распознавание, машинное зрение</cp:keywords>
  <cp:lastModifiedBy/>
  <cp:revision>1</cp:revision>
  <dcterms:created xsi:type="dcterms:W3CDTF">2016-11-10T12:58:04Z</dcterms:created>
  <dcterms:modified xsi:type="dcterms:W3CDTF">2017-06-06T18:57:19Z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